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6" r:id="rId3"/>
    <p:sldId id="277" r:id="rId4"/>
    <p:sldId id="273" r:id="rId5"/>
    <p:sldId id="278" r:id="rId6"/>
    <p:sldId id="279" r:id="rId7"/>
    <p:sldId id="288" r:id="rId8"/>
    <p:sldId id="281" r:id="rId9"/>
    <p:sldId id="282" r:id="rId10"/>
    <p:sldId id="263" r:id="rId11"/>
    <p:sldId id="265" r:id="rId12"/>
    <p:sldId id="264" r:id="rId13"/>
    <p:sldId id="275" r:id="rId14"/>
    <p:sldId id="266" r:id="rId15"/>
    <p:sldId id="283" r:id="rId16"/>
    <p:sldId id="291" r:id="rId17"/>
    <p:sldId id="292" r:id="rId18"/>
    <p:sldId id="284" r:id="rId19"/>
    <p:sldId id="286" r:id="rId20"/>
    <p:sldId id="285" r:id="rId21"/>
    <p:sldId id="287" r:id="rId22"/>
    <p:sldId id="274" r:id="rId23"/>
    <p:sldId id="290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324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45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CF0E6-D08B-40AF-908A-C607A83DEA37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AF8FF-CD21-4186-9A13-D1DDD215C9B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79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F8FF-CD21-4186-9A13-D1DDD215C9B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137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77D0278-0CDF-4C07-A2BC-E70DA7E13E4E}" type="datetimeFigureOut">
              <a:rPr lang="en-US" smtClean="0"/>
              <a:pPr/>
              <a:t>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B09DA6-EB33-4FDB-B833-7AE2717591E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9144000" cy="4038600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latin typeface="Times New Roman" pitchFamily="18" charset="0"/>
                <a:cs typeface="Times New Roman" pitchFamily="18" charset="0"/>
              </a:rPr>
              <a:t>Complications </a:t>
            </a:r>
            <a:br>
              <a:rPr lang="en-US" sz="7200" dirty="0">
                <a:latin typeface="Times New Roman" pitchFamily="18" charset="0"/>
                <a:cs typeface="Times New Roman" pitchFamily="18" charset="0"/>
              </a:rPr>
            </a:b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of pediatric diabetes</a:t>
            </a:r>
            <a:endParaRPr lang="en-US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4953000"/>
            <a:ext cx="4343400" cy="1524000"/>
          </a:xfr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</a:rPr>
              <a:t>Dr. </a:t>
            </a:r>
            <a:r>
              <a:rPr lang="en-US" sz="2400" b="1" i="1" dirty="0" err="1">
                <a:solidFill>
                  <a:srgbClr val="002060"/>
                </a:solidFill>
              </a:rPr>
              <a:t>Hosein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Shabani</a:t>
            </a:r>
            <a:r>
              <a:rPr lang="en-US" sz="2400" b="1" i="1" dirty="0">
                <a:solidFill>
                  <a:srgbClr val="002060"/>
                </a:solidFill>
              </a:rPr>
              <a:t> </a:t>
            </a:r>
            <a:r>
              <a:rPr lang="en-US" sz="2400" b="1" i="1" dirty="0" err="1">
                <a:solidFill>
                  <a:srgbClr val="002060"/>
                </a:solidFill>
              </a:rPr>
              <a:t>Mirzaee</a:t>
            </a:r>
            <a:endParaRPr lang="en-US" sz="2400" b="1" i="1" dirty="0">
              <a:solidFill>
                <a:srgbClr val="002060"/>
              </a:solidFill>
            </a:endParaRPr>
          </a:p>
          <a:p>
            <a:pPr algn="ctr"/>
            <a:r>
              <a:rPr lang="en-US" sz="2400" b="1" i="1" dirty="0">
                <a:solidFill>
                  <a:srgbClr val="002060"/>
                </a:solidFill>
              </a:rPr>
              <a:t>Pediatric Endocrinologist</a:t>
            </a:r>
          </a:p>
          <a:p>
            <a:pPr algn="ctr"/>
            <a:r>
              <a:rPr lang="en-US" sz="2400" b="1" i="1" dirty="0" err="1">
                <a:solidFill>
                  <a:srgbClr val="002060"/>
                </a:solidFill>
              </a:rPr>
              <a:t>Bahrami</a:t>
            </a:r>
            <a:r>
              <a:rPr lang="en-US" sz="2400" b="1" i="1" dirty="0">
                <a:solidFill>
                  <a:srgbClr val="002060"/>
                </a:solidFill>
              </a:rPr>
              <a:t> Children’s Hospital</a:t>
            </a:r>
          </a:p>
          <a:p>
            <a:pPr algn="ctr"/>
            <a:r>
              <a:rPr lang="en-US" sz="2400" b="1" i="1" dirty="0">
                <a:solidFill>
                  <a:srgbClr val="002060"/>
                </a:solidFill>
              </a:rPr>
              <a:t>TUMS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en-US" sz="4800" b="1" dirty="0">
                <a:latin typeface="Arial" pitchFamily="34" charset="0"/>
                <a:cs typeface="Arial" pitchFamily="34" charset="0"/>
              </a:rPr>
              <a:t>Non-vascular complications</a:t>
            </a:r>
            <a:endParaRPr lang="en-US" sz="4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Cataract and corneal opacity</a:t>
            </a:r>
            <a:endParaRPr lang="fa-IR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r" rtl="1">
              <a:buNone/>
            </a:pPr>
            <a:endParaRPr lang="fa-IR" dirty="0"/>
          </a:p>
          <a:p>
            <a:pPr algn="r" rtl="1">
              <a:buNone/>
            </a:pPr>
            <a:endParaRPr lang="fa-IR" dirty="0"/>
          </a:p>
        </p:txBody>
      </p:sp>
      <p:pic>
        <p:nvPicPr>
          <p:cNvPr id="4" name="Picture 3" descr="ca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2971800"/>
            <a:ext cx="3657600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corne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1" y="2971800"/>
            <a:ext cx="3657600" cy="2514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en-US" sz="4800" b="1" dirty="0">
                <a:latin typeface="Arial" pitchFamily="34" charset="0"/>
                <a:cs typeface="Arial" pitchFamily="34" charset="0"/>
              </a:rPr>
              <a:t>Non-vascular complications</a:t>
            </a:r>
            <a:endParaRPr lang="en-US" sz="4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en-US" sz="4000" b="1" dirty="0">
                <a:solidFill>
                  <a:srgbClr val="002060"/>
                </a:solidFill>
              </a:rPr>
              <a:t>SKIN</a:t>
            </a:r>
            <a:endParaRPr lang="en-US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Necrobiosis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lipoidica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diabetcorum</a:t>
            </a: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endParaRPr lang="en-US" b="1" dirty="0">
              <a:solidFill>
                <a:srgbClr val="532476"/>
              </a:solidFill>
            </a:endParaRPr>
          </a:p>
        </p:txBody>
      </p:sp>
      <p:pic>
        <p:nvPicPr>
          <p:cNvPr id="4" name="Picture 3" descr="ND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62200" y="3352800"/>
            <a:ext cx="45720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en-US" sz="4400" b="1" dirty="0">
                <a:latin typeface="Arial" pitchFamily="34" charset="0"/>
                <a:cs typeface="Arial" pitchFamily="34" charset="0"/>
              </a:rPr>
              <a:t>Non-vascular complications</a:t>
            </a:r>
            <a:endParaRPr lang="en-US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JOINTS</a:t>
            </a:r>
            <a:endParaRPr lang="fa-IR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Limited joint mobility</a:t>
            </a:r>
          </a:p>
          <a:p>
            <a:pPr algn="ctr" rtl="1">
              <a:buNone/>
            </a:pPr>
            <a:endParaRPr lang="fa-IR" b="1" dirty="0">
              <a:solidFill>
                <a:srgbClr val="532476"/>
              </a:solidFill>
            </a:endParaRPr>
          </a:p>
          <a:p>
            <a:pPr algn="ctr" rtl="1">
              <a:buNone/>
            </a:pPr>
            <a:endParaRPr lang="en-US" dirty="0"/>
          </a:p>
        </p:txBody>
      </p:sp>
      <p:pic>
        <p:nvPicPr>
          <p:cNvPr id="4" name="Picture 3" descr="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1" y="3200400"/>
            <a:ext cx="2438400" cy="3428999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Non Vascular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pPr marL="64008" indent="0" algn="ctr">
              <a:buNone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SKELETON</a:t>
            </a:r>
          </a:p>
          <a:p>
            <a:pPr marL="64008" indent="0" algn="ctr">
              <a:buNone/>
            </a:pPr>
            <a:endParaRPr lang="en-US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T1DM is associated with increased risk of fracture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T1DM is associated with low bone mineral density</a:t>
            </a:r>
          </a:p>
          <a:p>
            <a:pPr marL="64008" indent="0">
              <a:buNone/>
            </a:pPr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231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en-US" sz="4800" b="1" dirty="0">
                <a:latin typeface="Arial" pitchFamily="34" charset="0"/>
                <a:cs typeface="Arial" pitchFamily="34" charset="0"/>
              </a:rPr>
              <a:t>Non-vascular complications</a:t>
            </a:r>
            <a:endParaRPr lang="en-US" sz="4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GROWTH</a:t>
            </a:r>
            <a:endParaRPr lang="fa-IR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rtl="1">
              <a:buNone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Mauriac syndrome</a:t>
            </a:r>
          </a:p>
          <a:p>
            <a:pPr algn="ctr" rtl="1">
              <a:buNone/>
            </a:pPr>
            <a:endParaRPr lang="en-US" b="1" dirty="0">
              <a:solidFill>
                <a:srgbClr val="532476"/>
              </a:solidFill>
            </a:endParaRPr>
          </a:p>
        </p:txBody>
      </p:sp>
      <p:pic>
        <p:nvPicPr>
          <p:cNvPr id="4" name="Picture 3" descr="muria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3048000"/>
            <a:ext cx="2743200" cy="350519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3048000"/>
            <a:ext cx="2743200" cy="3429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/>
              <a:t>Non-vascular complications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EATING DISORDERS</a:t>
            </a: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is more common in adolescents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 / M :  2/1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Anorexia and bulimia nervosa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risk of developing hypoglycemia and diabetic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ketoacidosis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increases</a:t>
            </a:r>
            <a:endParaRPr lang="fa-IR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82808"/>
            <a:ext cx="8534400" cy="4572000"/>
          </a:xfrm>
        </p:spPr>
        <p:txBody>
          <a:bodyPr/>
          <a:lstStyle/>
          <a:p>
            <a:pPr algn="ctr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Reproductive Complications</a:t>
            </a:r>
            <a:b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Studies have not shown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hypogonadism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 boys, or any significant effect on ovulation, but a slight delay have been seen in girls’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menarch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fa-IR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Brain complications</a:t>
            </a:r>
          </a:p>
          <a:p>
            <a:pPr algn="ctr">
              <a:buNone/>
            </a:pPr>
            <a:endParaRPr lang="en-US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Studies </a:t>
            </a:r>
            <a:r>
              <a:rPr lang="en-US" sz="2800" b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have  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shown that in children with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contineus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dysglycemia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( sever hypoglycemia and prolonged hyperglycemia) there is white matter change in temporal and parietal lobe, which  affects the children's intelligence and cognition</a:t>
            </a:r>
            <a:endParaRPr lang="fa-IR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Acute 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DKA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Cause: Lack or decrease of insulin with an increase in counter-regulatory hormones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Symptoms &amp; signs: nausea, vomiting, decreased level of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consiosness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abdominal pain, tachypnea, dehydration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Biochemical Criteria :</a:t>
            </a:r>
          </a:p>
          <a:p>
            <a:pPr marL="6400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BS &gt; 200 mg/dl</a:t>
            </a:r>
            <a:r>
              <a:rPr lang="fa-I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PH &lt; 7.3  &amp;/   HCO3 </a:t>
            </a:r>
            <a:r>
              <a:rPr lang="en-US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15</a:t>
            </a:r>
          </a:p>
          <a:p>
            <a:pPr marL="64008" indent="0"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Ketonemia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Ketonuria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9028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Acute Complications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067800" cy="4572000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HYPOGLYCEMIA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most common acute complication of insulin therapy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Blood sugar less than 70 mg per deciliter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 &amp; signs: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Autonomic: Sweating, palpitations, chills, hunger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Neuroglycopenic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Confusion, abnormal behavior, slurred speech, seizure, coma</a:t>
            </a:r>
          </a:p>
          <a:p>
            <a:endParaRPr lang="en-US" sz="2800" b="1" dirty="0">
              <a:solidFill>
                <a:srgbClr val="00206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99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Tissue Injury Mechanism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Hyperglycemia increases the production of superoxide by mitochondria which impairs tissue repair by damaging DNA.</a:t>
            </a:r>
          </a:p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Insulin deficiency increases the oxidation of fatty acids in the vascular endothelium.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Management of Hypoglycemia</a:t>
            </a:r>
            <a:b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882808"/>
            <a:ext cx="8915400" cy="4572000"/>
          </a:xfrm>
        </p:spPr>
        <p:txBody>
          <a:bodyPr/>
          <a:lstStyle/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 of normal consciousness: 15 grams of oral glucose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case of decreased level of consciousness: Glucagon ampoule 0.5 mg for under 5 years and 1 mg for over 5 years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emergency ward: intravenous glucose</a:t>
            </a:r>
          </a:p>
          <a:p>
            <a:pPr marL="64008" indent="0">
              <a:buNone/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0.3 g / kg (3cc / kg DW10%)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7440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Auto-immune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Celiac disease</a:t>
            </a: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Lymphocytic thyroiditis</a:t>
            </a:r>
          </a:p>
          <a:p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Adisson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disease</a:t>
            </a: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Pernicious anemia</a:t>
            </a:r>
          </a:p>
        </p:txBody>
      </p:sp>
    </p:spTree>
    <p:extLst>
      <p:ext uri="{BB962C8B-B14F-4D97-AF65-F5344CB8AC3E}">
        <p14:creationId xmlns:p14="http://schemas.microsoft.com/office/powerpoint/2010/main" val="11232853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Screening guideline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0665918"/>
              </p:ext>
            </p:extLst>
          </p:nvPr>
        </p:nvGraphicFramePr>
        <p:xfrm>
          <a:off x="457200" y="1371600"/>
          <a:ext cx="8458199" cy="54863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124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2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7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3353">
                <a:tc>
                  <a:txBody>
                    <a:bodyPr/>
                    <a:lstStyle/>
                    <a:p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</a:t>
                      </a:r>
                      <a:r>
                        <a:rPr lang="en-US" sz="1400" baseline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SCREENING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35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Thyroid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diagnosis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Every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1-2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</a:t>
                      </a:r>
                    </a:p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sooner if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symptomps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TSH,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thyroid Ab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35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Celiac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diagnosis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Within 2 </a:t>
                      </a:r>
                      <a:r>
                        <a:rPr lang="en-US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or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                                                                        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sooner if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symptomps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TTG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IgA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35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Hypertension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diagnosis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Each visit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Elevated BP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based on 90%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335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Dyslipidemia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y/o at diagnosis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abnormal : Annually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Goal LDL-C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&lt; 100 mg/dl</a:t>
                      </a:r>
                      <a:endParaRPr lang="en-US" sz="1400" b="1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3353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Retinopathy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T1DM 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3-5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10y/o or puberty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Dilated eye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8195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Nephropathy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T1DM 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10y/o or puberty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Urine albumin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excretion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8086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Neuropathy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T1DM 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yr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When </a:t>
                      </a:r>
                      <a:r>
                        <a:rPr lang="en-US" sz="1400" b="1" u="sng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10y/o or puberty</a:t>
                      </a:r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Annually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Foot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examination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73808"/>
          </a:xfrm>
        </p:spPr>
        <p:txBody>
          <a:bodyPr/>
          <a:lstStyle/>
          <a:p>
            <a:pPr algn="r">
              <a:buNone/>
            </a:pPr>
            <a:r>
              <a:rPr lang="fa-IR" b="1" dirty="0">
                <a:cs typeface="B Nazanin" pitchFamily="2" charset="-78"/>
              </a:rPr>
              <a:t>کودک 7 ساله مورد دیابت نوع 1 که بعلت قند خون نامطلوب ارجاع شده است. تشخیص بیماری کودک از 3 هفته قبل معلوم شده و تحت درمان با انسولین زیر جلدی قرار دارد. دوز درمانی و رژیم انسولین مناسب بوده و تغذیه دیابتی رعایت می شود، اما قند خون بیمار کماکان نوسان واضح دارد.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کدام اقدام زیر اولویت دارد :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الف) تغییر نوع انسولین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ب) استفاده از پمپ انسولین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ج) آزمایش عملکرد تیروئید</a:t>
            </a:r>
          </a:p>
          <a:p>
            <a:pPr algn="r" rtl="1">
              <a:buNone/>
            </a:pPr>
            <a:r>
              <a:rPr lang="fa-IR" b="1" dirty="0">
                <a:cs typeface="B Nazanin" pitchFamily="2" charset="-78"/>
              </a:rPr>
              <a:t>د) کاهش مقدار کربوهیدرات رژیم غذایی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Arial" pitchFamily="34" charset="0"/>
                <a:cs typeface="Arial" pitchFamily="34" charset="0"/>
              </a:rPr>
              <a:t>Tissue Injury Mechanism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Increased ROS inhibits the anti-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atherogenic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enzymes NOS &amp; PCS and accelerates the process of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atherogenesis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By increasing the glucose concentration, the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polyol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pathway is activated.</a:t>
            </a:r>
          </a:p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Glycosylation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of tissue proteins</a:t>
            </a:r>
            <a:endParaRPr lang="fa-IR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en-US" sz="4800" b="1" dirty="0">
                <a:latin typeface="Arial" pitchFamily="34" charset="0"/>
                <a:cs typeface="Arial" pitchFamily="34" charset="0"/>
              </a:rPr>
              <a:t>Tissue Injury Mechanism</a:t>
            </a:r>
            <a:endParaRPr lang="en-US" sz="48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/>
              <a:t>                 </a:t>
            </a:r>
          </a:p>
          <a:p>
            <a:pPr>
              <a:buNone/>
            </a:pPr>
            <a:endParaRPr lang="fa-IR" dirty="0"/>
          </a:p>
          <a:p>
            <a:pPr>
              <a:buNone/>
            </a:pPr>
            <a:endParaRPr lang="fa-IR" dirty="0"/>
          </a:p>
          <a:p>
            <a:pPr>
              <a:buNone/>
            </a:pPr>
            <a:r>
              <a:rPr lang="fa-IR" dirty="0"/>
              <a:t>     </a:t>
            </a:r>
            <a:endParaRPr lang="en-US" dirty="0"/>
          </a:p>
        </p:txBody>
      </p:sp>
      <p:pic>
        <p:nvPicPr>
          <p:cNvPr id="4" name="Picture 3" descr="polyo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8400" y="4343400"/>
            <a:ext cx="4191000" cy="2209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4" descr="oxidative stres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76500" y="1676400"/>
            <a:ext cx="4191000" cy="2362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Vascular Complications</a:t>
            </a:r>
            <a:endParaRPr lang="fa-I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Micro-vascular</a:t>
            </a: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Retinopathy</a:t>
            </a: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Nephropathy</a:t>
            </a: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Neuropathy</a:t>
            </a:r>
          </a:p>
          <a:p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Macro-vascular</a:t>
            </a: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Coronary Artery Disease</a:t>
            </a: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Cerebrovascular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events</a:t>
            </a:r>
          </a:p>
          <a:p>
            <a:endParaRPr lang="fa-I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458200" cy="1399032"/>
          </a:xfrm>
        </p:spPr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Micro-vascular complications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Retinopathy</a:t>
            </a:r>
          </a:p>
          <a:p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It is the most common cause of acquired blindness in developed countries.</a:t>
            </a:r>
          </a:p>
          <a:p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Non-proliferative and proliferative</a:t>
            </a:r>
          </a:p>
          <a:p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Macular edema, vitreous hemorrhage</a:t>
            </a:r>
          </a:p>
          <a:p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Strategies : Proper control of blood sugar, screening by periodic examinations</a:t>
            </a:r>
            <a:endParaRPr lang="fa-IR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fa-IR" dirty="0"/>
          </a:p>
          <a:p>
            <a:endParaRPr lang="fa-I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458200" cy="1399032"/>
          </a:xfrm>
        </p:spPr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Micro-vascular complications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/>
          <a:lstStyle/>
          <a:p>
            <a:pPr algn="ctr">
              <a:buNone/>
            </a:pP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Nephropathy</a:t>
            </a:r>
          </a:p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most common cause of ESRD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First stage( 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microalbuminuria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: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Urine Albumin</a:t>
            </a:r>
            <a:r>
              <a:rPr lang="fa-IR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30mg/24h</a:t>
            </a:r>
          </a:p>
          <a:p>
            <a:pPr>
              <a:buFont typeface="Wingdings" pitchFamily="2" charset="2"/>
              <a:buChar char="ü"/>
            </a:pP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Nephropathic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stage (</a:t>
            </a:r>
            <a:r>
              <a:rPr lang="en-US" sz="24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macroalbuminuria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 : 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Urine Albumin </a:t>
            </a:r>
            <a:r>
              <a:rPr lang="en-US" sz="2400" b="1" u="sng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300mg/24h</a:t>
            </a:r>
          </a:p>
          <a:p>
            <a:pPr>
              <a:buNone/>
            </a:pPr>
            <a:endParaRPr lang="en-US" sz="2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Strategies : Proper control of blood sugar, periodic screening, Food protein restriction, Use ACEI</a:t>
            </a:r>
          </a:p>
          <a:p>
            <a:pPr>
              <a:buNone/>
            </a:pP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67494"/>
            <a:ext cx="8534400" cy="1399032"/>
          </a:xfrm>
        </p:spPr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Micro-vascular complications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89916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Neuropathy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Early signs include a lack or reduction in the heel reflex and a decrease in the sense of touch or vibration</a:t>
            </a: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Dysfunctions of the autonomic nervous system</a:t>
            </a:r>
          </a:p>
          <a:p>
            <a:endParaRPr lang="en-US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Strategies : Proper control of blood sugar,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Aldose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reductase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inhibitors, Alfa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lipoic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acid, Anti-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covulstants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Anti-depressants</a:t>
            </a:r>
          </a:p>
          <a:p>
            <a:endParaRPr lang="fa-IR" sz="28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fa-I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67494"/>
            <a:ext cx="8686800" cy="1399032"/>
          </a:xfrm>
        </p:spPr>
        <p:txBody>
          <a:bodyPr/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Macro-vascular complications</a:t>
            </a:r>
            <a:endParaRPr lang="fa-I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2808"/>
            <a:ext cx="8991600" cy="4572000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CAD and CVA</a:t>
            </a: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 most common cause of death in people with diabetes</a:t>
            </a:r>
          </a:p>
          <a:p>
            <a:endParaRPr lang="en-US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Strategies : Proper control of blood sugar, Early diagnosis and treatment of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dyslipidemia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and hypertension, smoking cessation</a:t>
            </a:r>
          </a:p>
          <a:p>
            <a:endParaRPr lang="en-US" dirty="0"/>
          </a:p>
          <a:p>
            <a:endParaRPr lang="fa-I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Custom 3">
      <a:dk1>
        <a:srgbClr val="FFFFFF"/>
      </a:dk1>
      <a:lt1>
        <a:srgbClr val="000000"/>
      </a:lt1>
      <a:dk2>
        <a:srgbClr val="E4E4E4"/>
      </a:dk2>
      <a:lt2>
        <a:srgbClr val="3B3B3B"/>
      </a:lt2>
      <a:accent1>
        <a:srgbClr val="0070C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755</TotalTime>
  <Words>778</Words>
  <Application>Microsoft Office PowerPoint</Application>
  <PresentationFormat>On-screen Show (4:3)</PresentationFormat>
  <Paragraphs>164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Verdana</vt:lpstr>
      <vt:lpstr>Wingdings</vt:lpstr>
      <vt:lpstr>Wingdings 2</vt:lpstr>
      <vt:lpstr>Verve</vt:lpstr>
      <vt:lpstr>Complications   of pediatric diabetes</vt:lpstr>
      <vt:lpstr>Tissue Injury Mechanism</vt:lpstr>
      <vt:lpstr>Tissue Injury Mechanism</vt:lpstr>
      <vt:lpstr>Tissue Injury Mechanism</vt:lpstr>
      <vt:lpstr>Vascular Complications</vt:lpstr>
      <vt:lpstr>Micro-vascular complications</vt:lpstr>
      <vt:lpstr>Micro-vascular complications</vt:lpstr>
      <vt:lpstr>Micro-vascular complications</vt:lpstr>
      <vt:lpstr>Macro-vascular complications</vt:lpstr>
      <vt:lpstr>Non-vascular complications</vt:lpstr>
      <vt:lpstr>Non-vascular complications</vt:lpstr>
      <vt:lpstr>Non-vascular complications</vt:lpstr>
      <vt:lpstr>Non Vascular Complications</vt:lpstr>
      <vt:lpstr>Non-vascular complications</vt:lpstr>
      <vt:lpstr>Non-vascular complications</vt:lpstr>
      <vt:lpstr> </vt:lpstr>
      <vt:lpstr>PowerPoint Presentation</vt:lpstr>
      <vt:lpstr>Acute Complications</vt:lpstr>
      <vt:lpstr>Acute Complications</vt:lpstr>
      <vt:lpstr> Management of Hypoglycemia </vt:lpstr>
      <vt:lpstr>Auto-immune Disorders</vt:lpstr>
      <vt:lpstr>Screening guideline</vt:lpstr>
      <vt:lpstr>PowerPoint Presentation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عوارض بیماری دیابت</dc:title>
  <dc:creator>DELL</dc:creator>
  <cp:lastModifiedBy>Ali</cp:lastModifiedBy>
  <cp:revision>110</cp:revision>
  <dcterms:created xsi:type="dcterms:W3CDTF">2015-10-03T08:14:36Z</dcterms:created>
  <dcterms:modified xsi:type="dcterms:W3CDTF">2021-01-07T08:29:05Z</dcterms:modified>
</cp:coreProperties>
</file>