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64" r:id="rId2"/>
    <p:sldId id="258" r:id="rId3"/>
    <p:sldId id="2145706435" r:id="rId4"/>
    <p:sldId id="329" r:id="rId5"/>
    <p:sldId id="297" r:id="rId6"/>
    <p:sldId id="262" r:id="rId7"/>
    <p:sldId id="298" r:id="rId8"/>
    <p:sldId id="299" r:id="rId9"/>
    <p:sldId id="265" r:id="rId10"/>
    <p:sldId id="2372" r:id="rId11"/>
    <p:sldId id="346" r:id="rId12"/>
    <p:sldId id="905" r:id="rId13"/>
    <p:sldId id="906" r:id="rId14"/>
    <p:sldId id="908" r:id="rId15"/>
    <p:sldId id="360" r:id="rId16"/>
    <p:sldId id="370" r:id="rId17"/>
    <p:sldId id="364" r:id="rId18"/>
    <p:sldId id="4986" r:id="rId19"/>
    <p:sldId id="773" r:id="rId20"/>
    <p:sldId id="796" r:id="rId21"/>
    <p:sldId id="861" r:id="rId22"/>
    <p:sldId id="803" r:id="rId23"/>
    <p:sldId id="841" r:id="rId24"/>
    <p:sldId id="261" r:id="rId25"/>
    <p:sldId id="856" r:id="rId26"/>
    <p:sldId id="857" r:id="rId27"/>
    <p:sldId id="862" r:id="rId28"/>
    <p:sldId id="282" r:id="rId29"/>
    <p:sldId id="287" r:id="rId30"/>
    <p:sldId id="866" r:id="rId31"/>
    <p:sldId id="814" r:id="rId32"/>
    <p:sldId id="874" r:id="rId33"/>
    <p:sldId id="872" r:id="rId34"/>
    <p:sldId id="879" r:id="rId35"/>
    <p:sldId id="880" r:id="rId36"/>
    <p:sldId id="887" r:id="rId37"/>
    <p:sldId id="890" r:id="rId38"/>
    <p:sldId id="891" r:id="rId39"/>
    <p:sldId id="893" r:id="rId40"/>
    <p:sldId id="899" r:id="rId41"/>
    <p:sldId id="898" r:id="rId42"/>
    <p:sldId id="897" r:id="rId43"/>
    <p:sldId id="903" r:id="rId44"/>
    <p:sldId id="894" r:id="rId45"/>
    <p:sldId id="951" r:id="rId46"/>
    <p:sldId id="927" r:id="rId47"/>
    <p:sldId id="999" r:id="rId48"/>
    <p:sldId id="956" r:id="rId49"/>
    <p:sldId id="909" r:id="rId50"/>
    <p:sldId id="960" r:id="rId51"/>
    <p:sldId id="982" r:id="rId52"/>
    <p:sldId id="981" r:id="rId53"/>
    <p:sldId id="967" r:id="rId54"/>
    <p:sldId id="968" r:id="rId55"/>
    <p:sldId id="989" r:id="rId56"/>
    <p:sldId id="969" r:id="rId57"/>
    <p:sldId id="912" r:id="rId58"/>
    <p:sldId id="1000" r:id="rId59"/>
    <p:sldId id="970" r:id="rId60"/>
    <p:sldId id="911" r:id="rId61"/>
    <p:sldId id="280" r:id="rId62"/>
    <p:sldId id="259" r:id="rId63"/>
    <p:sldId id="917" r:id="rId64"/>
    <p:sldId id="918" r:id="rId65"/>
    <p:sldId id="1953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9"/>
    <p:restoredTop sz="94674"/>
  </p:normalViewPr>
  <p:slideViewPr>
    <p:cSldViewPr snapToGrid="0" snapToObjects="1">
      <p:cViewPr>
        <p:scale>
          <a:sx n="100" d="100"/>
          <a:sy n="100" d="100"/>
        </p:scale>
        <p:origin x="165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DC2491-76B0-45FF-BC9B-2086C4A1699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5FEF8D-6BF0-484A-8668-565BE1018039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Analysis Team</a:t>
          </a:r>
        </a:p>
      </dgm:t>
    </dgm:pt>
    <dgm:pt modelId="{08968826-A1ED-456A-9596-B715165B10C5}" type="parTrans" cxnId="{289E913B-CF9B-4A87-B05C-04427C72EAC9}">
      <dgm:prSet/>
      <dgm:spPr/>
      <dgm:t>
        <a:bodyPr/>
        <a:lstStyle/>
        <a:p>
          <a:endParaRPr lang="en-US"/>
        </a:p>
      </dgm:t>
    </dgm:pt>
    <dgm:pt modelId="{81529493-CEFB-4153-85CB-6D37AE2825D6}" type="sibTrans" cxnId="{289E913B-CF9B-4A87-B05C-04427C72EAC9}">
      <dgm:prSet/>
      <dgm:spPr/>
      <dgm:t>
        <a:bodyPr/>
        <a:lstStyle/>
        <a:p>
          <a:endParaRPr lang="en-US"/>
        </a:p>
      </dgm:t>
    </dgm:pt>
    <dgm:pt modelId="{4CD9DDC7-341B-499B-8248-E9D391D3B23C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MP/MG</a:t>
          </a:r>
        </a:p>
      </dgm:t>
    </dgm:pt>
    <dgm:pt modelId="{9643A1F3-9FA9-456B-909A-B98301E2FC35}" type="parTrans" cxnId="{7FB084F1-9AB8-41CB-BCC7-24E547616F40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n-US">
            <a:ln>
              <a:solidFill>
                <a:schemeClr val="bg1">
                  <a:lumMod val="65000"/>
                </a:schemeClr>
              </a:solidFill>
            </a:ln>
          </a:endParaRPr>
        </a:p>
      </dgm:t>
    </dgm:pt>
    <dgm:pt modelId="{48C31D6B-DA64-44AA-ADDA-90C26E5049CF}" type="sibTrans" cxnId="{7FB084F1-9AB8-41CB-BCC7-24E547616F40}">
      <dgm:prSet/>
      <dgm:spPr/>
      <dgm:t>
        <a:bodyPr/>
        <a:lstStyle/>
        <a:p>
          <a:endParaRPr lang="en-US"/>
        </a:p>
      </dgm:t>
    </dgm:pt>
    <dgm:pt modelId="{B5192142-8103-403A-8327-06F7A8C3EF05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Biocurator</a:t>
          </a:r>
        </a:p>
      </dgm:t>
    </dgm:pt>
    <dgm:pt modelId="{65CDE4E8-229D-45DC-9FAF-392F2F491AE5}" type="parTrans" cxnId="{77DE14E7-9FB1-4673-A977-CDE9E9BDB934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n-US">
            <a:ln>
              <a:solidFill>
                <a:schemeClr val="bg1">
                  <a:lumMod val="65000"/>
                </a:schemeClr>
              </a:solidFill>
            </a:ln>
          </a:endParaRPr>
        </a:p>
      </dgm:t>
    </dgm:pt>
    <dgm:pt modelId="{AF6C3A1E-E3A1-4B02-BCD8-E9242405CD3B}" type="sibTrans" cxnId="{77DE14E7-9FB1-4673-A977-CDE9E9BDB934}">
      <dgm:prSet/>
      <dgm:spPr/>
      <dgm:t>
        <a:bodyPr/>
        <a:lstStyle/>
        <a:p>
          <a:endParaRPr lang="en-US"/>
        </a:p>
      </dgm:t>
    </dgm:pt>
    <dgm:pt modelId="{987952FA-70B6-4BF8-9218-9D2C01B2D8F8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Treating Team</a:t>
          </a:r>
        </a:p>
      </dgm:t>
    </dgm:pt>
    <dgm:pt modelId="{9C4660E9-3547-4B6D-A641-83C620970953}" type="parTrans" cxnId="{62217DB2-E0D8-4DF7-9A22-A13740587060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n-US"/>
        </a:p>
      </dgm:t>
    </dgm:pt>
    <dgm:pt modelId="{B8835E8F-B3F2-45FA-8318-A36695341FDD}" type="sibTrans" cxnId="{62217DB2-E0D8-4DF7-9A22-A13740587060}">
      <dgm:prSet/>
      <dgm:spPr/>
      <dgm:t>
        <a:bodyPr/>
        <a:lstStyle/>
        <a:p>
          <a:endParaRPr lang="en-US"/>
        </a:p>
      </dgm:t>
    </dgm:pt>
    <dgm:pt modelId="{A6DF0EA3-B776-4496-AA66-81532FE7F1CB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Genetic Counselor</a:t>
          </a:r>
        </a:p>
      </dgm:t>
    </dgm:pt>
    <dgm:pt modelId="{9394DBD5-3C7A-411D-9688-378371480DDF}" type="parTrans" cxnId="{02619996-E58A-4621-979C-D810D0C7A31E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n-US"/>
        </a:p>
      </dgm:t>
    </dgm:pt>
    <dgm:pt modelId="{98D413CF-77E3-45F6-B71D-8F392EDAE2FF}" type="sibTrans" cxnId="{02619996-E58A-4621-979C-D810D0C7A31E}">
      <dgm:prSet/>
      <dgm:spPr/>
      <dgm:t>
        <a:bodyPr/>
        <a:lstStyle/>
        <a:p>
          <a:endParaRPr lang="en-US"/>
        </a:p>
      </dgm:t>
    </dgm:pt>
    <dgm:pt modelId="{C7E78B64-8770-4DCE-8A42-099193CAF658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dirty="0"/>
            <a:t>Outside Faculty Expert (prn)</a:t>
          </a:r>
        </a:p>
      </dgm:t>
    </dgm:pt>
    <dgm:pt modelId="{C1421158-B664-4D53-A3BA-48E25C793DDE}" type="parTrans" cxnId="{9152103B-AB1C-4DBF-980B-824A4738294E}">
      <dgm:prSet/>
      <dgm:spPr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en-US"/>
        </a:p>
      </dgm:t>
    </dgm:pt>
    <dgm:pt modelId="{C3974A45-1D80-4466-B36E-B142D3E2F91D}" type="sibTrans" cxnId="{9152103B-AB1C-4DBF-980B-824A4738294E}">
      <dgm:prSet/>
      <dgm:spPr/>
      <dgm:t>
        <a:bodyPr/>
        <a:lstStyle/>
        <a:p>
          <a:endParaRPr lang="en-US"/>
        </a:p>
      </dgm:t>
    </dgm:pt>
    <dgm:pt modelId="{9D1725A6-6DF4-49DA-8D5B-2798E5AA9D93}" type="pres">
      <dgm:prSet presAssocID="{51DC2491-76B0-45FF-BC9B-2086C4A1699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CF06104-E566-4FF5-911E-3CE3A98512F7}" type="pres">
      <dgm:prSet presAssocID="{C15FEF8D-6BF0-484A-8668-565BE1018039}" presName="centerShape" presStyleLbl="node0" presStyleIdx="0" presStyleCnt="1" custLinFactNeighborX="-505"/>
      <dgm:spPr/>
    </dgm:pt>
    <dgm:pt modelId="{59F2AD4C-16B3-4ECE-A538-ADD975364AAF}" type="pres">
      <dgm:prSet presAssocID="{9643A1F3-9FA9-456B-909A-B98301E2FC35}" presName="parTrans" presStyleLbl="bgSibTrans2D1" presStyleIdx="0" presStyleCnt="5"/>
      <dgm:spPr/>
    </dgm:pt>
    <dgm:pt modelId="{56172CBC-597E-45AD-AC0C-A2E90A517EA4}" type="pres">
      <dgm:prSet presAssocID="{4CD9DDC7-341B-499B-8248-E9D391D3B23C}" presName="node" presStyleLbl="node1" presStyleIdx="0" presStyleCnt="5">
        <dgm:presLayoutVars>
          <dgm:bulletEnabled val="1"/>
        </dgm:presLayoutVars>
      </dgm:prSet>
      <dgm:spPr/>
    </dgm:pt>
    <dgm:pt modelId="{57B1688B-206C-4A7F-A2E5-F92EE9A239AD}" type="pres">
      <dgm:prSet presAssocID="{65CDE4E8-229D-45DC-9FAF-392F2F491AE5}" presName="parTrans" presStyleLbl="bgSibTrans2D1" presStyleIdx="1" presStyleCnt="5"/>
      <dgm:spPr/>
    </dgm:pt>
    <dgm:pt modelId="{C5C1C633-0CF4-424A-B832-713601E30CC6}" type="pres">
      <dgm:prSet presAssocID="{B5192142-8103-403A-8327-06F7A8C3EF05}" presName="node" presStyleLbl="node1" presStyleIdx="1" presStyleCnt="5">
        <dgm:presLayoutVars>
          <dgm:bulletEnabled val="1"/>
        </dgm:presLayoutVars>
      </dgm:prSet>
      <dgm:spPr/>
    </dgm:pt>
    <dgm:pt modelId="{047D3F8E-2D81-4CD8-B296-2FD35C870C89}" type="pres">
      <dgm:prSet presAssocID="{9394DBD5-3C7A-411D-9688-378371480DDF}" presName="parTrans" presStyleLbl="bgSibTrans2D1" presStyleIdx="2" presStyleCnt="5"/>
      <dgm:spPr/>
    </dgm:pt>
    <dgm:pt modelId="{2568C659-51E4-4183-98F3-E14CC306C41B}" type="pres">
      <dgm:prSet presAssocID="{A6DF0EA3-B776-4496-AA66-81532FE7F1CB}" presName="node" presStyleLbl="node1" presStyleIdx="2" presStyleCnt="5">
        <dgm:presLayoutVars>
          <dgm:bulletEnabled val="1"/>
        </dgm:presLayoutVars>
      </dgm:prSet>
      <dgm:spPr/>
    </dgm:pt>
    <dgm:pt modelId="{74E2C7D6-7B1E-4819-B9E0-201EA2C41133}" type="pres">
      <dgm:prSet presAssocID="{9C4660E9-3547-4B6D-A641-83C620970953}" presName="parTrans" presStyleLbl="bgSibTrans2D1" presStyleIdx="3" presStyleCnt="5"/>
      <dgm:spPr/>
    </dgm:pt>
    <dgm:pt modelId="{F3897B8D-E1F0-4C24-91B7-D5943F884DAB}" type="pres">
      <dgm:prSet presAssocID="{987952FA-70B6-4BF8-9218-9D2C01B2D8F8}" presName="node" presStyleLbl="node1" presStyleIdx="3" presStyleCnt="5">
        <dgm:presLayoutVars>
          <dgm:bulletEnabled val="1"/>
        </dgm:presLayoutVars>
      </dgm:prSet>
      <dgm:spPr/>
    </dgm:pt>
    <dgm:pt modelId="{ACC832F8-1A92-41F6-9FB6-D2924C7002BB}" type="pres">
      <dgm:prSet presAssocID="{C1421158-B664-4D53-A3BA-48E25C793DDE}" presName="parTrans" presStyleLbl="bgSibTrans2D1" presStyleIdx="4" presStyleCnt="5"/>
      <dgm:spPr/>
    </dgm:pt>
    <dgm:pt modelId="{202C7F4A-412B-49DA-A2C6-33637519BD10}" type="pres">
      <dgm:prSet presAssocID="{C7E78B64-8770-4DCE-8A42-099193CAF658}" presName="node" presStyleLbl="node1" presStyleIdx="4" presStyleCnt="5">
        <dgm:presLayoutVars>
          <dgm:bulletEnabled val="1"/>
        </dgm:presLayoutVars>
      </dgm:prSet>
      <dgm:spPr/>
    </dgm:pt>
  </dgm:ptLst>
  <dgm:cxnLst>
    <dgm:cxn modelId="{6A3CC106-5D44-A045-8BCF-57526CE23FB7}" type="presOf" srcId="{4CD9DDC7-341B-499B-8248-E9D391D3B23C}" destId="{56172CBC-597E-45AD-AC0C-A2E90A517EA4}" srcOrd="0" destOrd="0" presId="urn:microsoft.com/office/officeart/2005/8/layout/radial4"/>
    <dgm:cxn modelId="{88F81D0E-F8F0-F047-AF76-0C30220DA070}" type="presOf" srcId="{987952FA-70B6-4BF8-9218-9D2C01B2D8F8}" destId="{F3897B8D-E1F0-4C24-91B7-D5943F884DAB}" srcOrd="0" destOrd="0" presId="urn:microsoft.com/office/officeart/2005/8/layout/radial4"/>
    <dgm:cxn modelId="{E8049A2A-D0E0-BB41-A8BF-4D80CCA9F090}" type="presOf" srcId="{C15FEF8D-6BF0-484A-8668-565BE1018039}" destId="{DCF06104-E566-4FF5-911E-3CE3A98512F7}" srcOrd="0" destOrd="0" presId="urn:microsoft.com/office/officeart/2005/8/layout/radial4"/>
    <dgm:cxn modelId="{9152103B-AB1C-4DBF-980B-824A4738294E}" srcId="{C15FEF8D-6BF0-484A-8668-565BE1018039}" destId="{C7E78B64-8770-4DCE-8A42-099193CAF658}" srcOrd="4" destOrd="0" parTransId="{C1421158-B664-4D53-A3BA-48E25C793DDE}" sibTransId="{C3974A45-1D80-4466-B36E-B142D3E2F91D}"/>
    <dgm:cxn modelId="{289E913B-CF9B-4A87-B05C-04427C72EAC9}" srcId="{51DC2491-76B0-45FF-BC9B-2086C4A1699A}" destId="{C15FEF8D-6BF0-484A-8668-565BE1018039}" srcOrd="0" destOrd="0" parTransId="{08968826-A1ED-456A-9596-B715165B10C5}" sibTransId="{81529493-CEFB-4153-85CB-6D37AE2825D6}"/>
    <dgm:cxn modelId="{08B5AA59-C65F-374A-B98A-0DC6EE9251C1}" type="presOf" srcId="{A6DF0EA3-B776-4496-AA66-81532FE7F1CB}" destId="{2568C659-51E4-4183-98F3-E14CC306C41B}" srcOrd="0" destOrd="0" presId="urn:microsoft.com/office/officeart/2005/8/layout/radial4"/>
    <dgm:cxn modelId="{4D27C36B-0DDA-C742-9483-A25F696988AC}" type="presOf" srcId="{51DC2491-76B0-45FF-BC9B-2086C4A1699A}" destId="{9D1725A6-6DF4-49DA-8D5B-2798E5AA9D93}" srcOrd="0" destOrd="0" presId="urn:microsoft.com/office/officeart/2005/8/layout/radial4"/>
    <dgm:cxn modelId="{9211A57F-88C1-DA43-BCCC-B5A7A6370DC7}" type="presOf" srcId="{B5192142-8103-403A-8327-06F7A8C3EF05}" destId="{C5C1C633-0CF4-424A-B832-713601E30CC6}" srcOrd="0" destOrd="0" presId="urn:microsoft.com/office/officeart/2005/8/layout/radial4"/>
    <dgm:cxn modelId="{E6C82388-C888-0F46-9C26-1416E2D7EC17}" type="presOf" srcId="{C7E78B64-8770-4DCE-8A42-099193CAF658}" destId="{202C7F4A-412B-49DA-A2C6-33637519BD10}" srcOrd="0" destOrd="0" presId="urn:microsoft.com/office/officeart/2005/8/layout/radial4"/>
    <dgm:cxn modelId="{02619996-E58A-4621-979C-D810D0C7A31E}" srcId="{C15FEF8D-6BF0-484A-8668-565BE1018039}" destId="{A6DF0EA3-B776-4496-AA66-81532FE7F1CB}" srcOrd="2" destOrd="0" parTransId="{9394DBD5-3C7A-411D-9688-378371480DDF}" sibTransId="{98D413CF-77E3-45F6-B71D-8F392EDAE2FF}"/>
    <dgm:cxn modelId="{F14C12A5-56D8-4645-8F3B-C5DDD8E7A4B3}" type="presOf" srcId="{65CDE4E8-229D-45DC-9FAF-392F2F491AE5}" destId="{57B1688B-206C-4A7F-A2E5-F92EE9A239AD}" srcOrd="0" destOrd="0" presId="urn:microsoft.com/office/officeart/2005/8/layout/radial4"/>
    <dgm:cxn modelId="{CFC62BAA-EB81-F542-BE9D-FFBA222EAF17}" type="presOf" srcId="{9394DBD5-3C7A-411D-9688-378371480DDF}" destId="{047D3F8E-2D81-4CD8-B296-2FD35C870C89}" srcOrd="0" destOrd="0" presId="urn:microsoft.com/office/officeart/2005/8/layout/radial4"/>
    <dgm:cxn modelId="{62217DB2-E0D8-4DF7-9A22-A13740587060}" srcId="{C15FEF8D-6BF0-484A-8668-565BE1018039}" destId="{987952FA-70B6-4BF8-9218-9D2C01B2D8F8}" srcOrd="3" destOrd="0" parTransId="{9C4660E9-3547-4B6D-A641-83C620970953}" sibTransId="{B8835E8F-B3F2-45FA-8318-A36695341FDD}"/>
    <dgm:cxn modelId="{78B14FB4-6EC5-5A42-A69C-802D42C822FF}" type="presOf" srcId="{C1421158-B664-4D53-A3BA-48E25C793DDE}" destId="{ACC832F8-1A92-41F6-9FB6-D2924C7002BB}" srcOrd="0" destOrd="0" presId="urn:microsoft.com/office/officeart/2005/8/layout/radial4"/>
    <dgm:cxn modelId="{0316D4BD-9AE4-084E-89A3-03E401A94D66}" type="presOf" srcId="{9C4660E9-3547-4B6D-A641-83C620970953}" destId="{74E2C7D6-7B1E-4819-B9E0-201EA2C41133}" srcOrd="0" destOrd="0" presId="urn:microsoft.com/office/officeart/2005/8/layout/radial4"/>
    <dgm:cxn modelId="{7D64F3C8-AB46-CA42-84AA-8D87B607FB54}" type="presOf" srcId="{9643A1F3-9FA9-456B-909A-B98301E2FC35}" destId="{59F2AD4C-16B3-4ECE-A538-ADD975364AAF}" srcOrd="0" destOrd="0" presId="urn:microsoft.com/office/officeart/2005/8/layout/radial4"/>
    <dgm:cxn modelId="{77DE14E7-9FB1-4673-A977-CDE9E9BDB934}" srcId="{C15FEF8D-6BF0-484A-8668-565BE1018039}" destId="{B5192142-8103-403A-8327-06F7A8C3EF05}" srcOrd="1" destOrd="0" parTransId="{65CDE4E8-229D-45DC-9FAF-392F2F491AE5}" sibTransId="{AF6C3A1E-E3A1-4B02-BCD8-E9242405CD3B}"/>
    <dgm:cxn modelId="{7FB084F1-9AB8-41CB-BCC7-24E547616F40}" srcId="{C15FEF8D-6BF0-484A-8668-565BE1018039}" destId="{4CD9DDC7-341B-499B-8248-E9D391D3B23C}" srcOrd="0" destOrd="0" parTransId="{9643A1F3-9FA9-456B-909A-B98301E2FC35}" sibTransId="{48C31D6B-DA64-44AA-ADDA-90C26E5049CF}"/>
    <dgm:cxn modelId="{413E0C87-ECBA-C941-9B7C-FE8382AB5E7B}" type="presParOf" srcId="{9D1725A6-6DF4-49DA-8D5B-2798E5AA9D93}" destId="{DCF06104-E566-4FF5-911E-3CE3A98512F7}" srcOrd="0" destOrd="0" presId="urn:microsoft.com/office/officeart/2005/8/layout/radial4"/>
    <dgm:cxn modelId="{CB4AD3C8-3215-5149-B309-217CD5B7F77A}" type="presParOf" srcId="{9D1725A6-6DF4-49DA-8D5B-2798E5AA9D93}" destId="{59F2AD4C-16B3-4ECE-A538-ADD975364AAF}" srcOrd="1" destOrd="0" presId="urn:microsoft.com/office/officeart/2005/8/layout/radial4"/>
    <dgm:cxn modelId="{D7BC11B5-9047-E341-8965-D17D9EF9AF67}" type="presParOf" srcId="{9D1725A6-6DF4-49DA-8D5B-2798E5AA9D93}" destId="{56172CBC-597E-45AD-AC0C-A2E90A517EA4}" srcOrd="2" destOrd="0" presId="urn:microsoft.com/office/officeart/2005/8/layout/radial4"/>
    <dgm:cxn modelId="{C2CB47C5-2775-1543-9518-07FD0B971AD1}" type="presParOf" srcId="{9D1725A6-6DF4-49DA-8D5B-2798E5AA9D93}" destId="{57B1688B-206C-4A7F-A2E5-F92EE9A239AD}" srcOrd="3" destOrd="0" presId="urn:microsoft.com/office/officeart/2005/8/layout/radial4"/>
    <dgm:cxn modelId="{592A9EB5-19C0-EA4C-A107-6C06C622656F}" type="presParOf" srcId="{9D1725A6-6DF4-49DA-8D5B-2798E5AA9D93}" destId="{C5C1C633-0CF4-424A-B832-713601E30CC6}" srcOrd="4" destOrd="0" presId="urn:microsoft.com/office/officeart/2005/8/layout/radial4"/>
    <dgm:cxn modelId="{74A0DA33-0BD8-934F-88BD-BB628F1511B6}" type="presParOf" srcId="{9D1725A6-6DF4-49DA-8D5B-2798E5AA9D93}" destId="{047D3F8E-2D81-4CD8-B296-2FD35C870C89}" srcOrd="5" destOrd="0" presId="urn:microsoft.com/office/officeart/2005/8/layout/radial4"/>
    <dgm:cxn modelId="{5A88A527-DC74-9245-95A1-BCC69776808E}" type="presParOf" srcId="{9D1725A6-6DF4-49DA-8D5B-2798E5AA9D93}" destId="{2568C659-51E4-4183-98F3-E14CC306C41B}" srcOrd="6" destOrd="0" presId="urn:microsoft.com/office/officeart/2005/8/layout/radial4"/>
    <dgm:cxn modelId="{9F92A41C-6D24-6745-B8F0-8A7AD914514C}" type="presParOf" srcId="{9D1725A6-6DF4-49DA-8D5B-2798E5AA9D93}" destId="{74E2C7D6-7B1E-4819-B9E0-201EA2C41133}" srcOrd="7" destOrd="0" presId="urn:microsoft.com/office/officeart/2005/8/layout/radial4"/>
    <dgm:cxn modelId="{6CA6B893-0B8B-EA47-9BB6-A5D862D8730D}" type="presParOf" srcId="{9D1725A6-6DF4-49DA-8D5B-2798E5AA9D93}" destId="{F3897B8D-E1F0-4C24-91B7-D5943F884DAB}" srcOrd="8" destOrd="0" presId="urn:microsoft.com/office/officeart/2005/8/layout/radial4"/>
    <dgm:cxn modelId="{37BF3E6A-8ADE-F24C-961A-15FFE6A9428D}" type="presParOf" srcId="{9D1725A6-6DF4-49DA-8D5B-2798E5AA9D93}" destId="{ACC832F8-1A92-41F6-9FB6-D2924C7002BB}" srcOrd="9" destOrd="0" presId="urn:microsoft.com/office/officeart/2005/8/layout/radial4"/>
    <dgm:cxn modelId="{0C25209C-6E3E-DA4A-83BC-2372865BCAFA}" type="presParOf" srcId="{9D1725A6-6DF4-49DA-8D5B-2798E5AA9D93}" destId="{202C7F4A-412B-49DA-A2C6-33637519BD10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F306AA-F0D1-47F7-AAA9-979D359C4AFB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5CCD35D-9F2F-4DF8-BD36-6AEBA0E78AA3}">
      <dgm:prSet phldrT="[Text]" custT="1"/>
      <dgm:spPr/>
      <dgm:t>
        <a:bodyPr/>
        <a:lstStyle/>
        <a:p>
          <a:r>
            <a:rPr lang="en-US" sz="1800" b="1" dirty="0"/>
            <a:t>Genomics Review Boards</a:t>
          </a:r>
        </a:p>
      </dgm:t>
    </dgm:pt>
    <dgm:pt modelId="{5ECA0920-F3EE-40F4-A988-6813FD957A3F}" type="parTrans" cxnId="{21FAD1BE-F3E8-4AE7-A4FE-B816C7C5E16C}">
      <dgm:prSet/>
      <dgm:spPr/>
      <dgm:t>
        <a:bodyPr/>
        <a:lstStyle/>
        <a:p>
          <a:endParaRPr lang="en-US" sz="1200"/>
        </a:p>
      </dgm:t>
    </dgm:pt>
    <dgm:pt modelId="{CBFD19E8-7960-4FD2-8913-C3F98368230E}" type="sibTrans" cxnId="{21FAD1BE-F3E8-4AE7-A4FE-B816C7C5E16C}">
      <dgm:prSet/>
      <dgm:spPr/>
      <dgm:t>
        <a:bodyPr/>
        <a:lstStyle/>
        <a:p>
          <a:endParaRPr lang="en-US" sz="1200"/>
        </a:p>
      </dgm:t>
    </dgm:pt>
    <dgm:pt modelId="{77B45CBF-BE2E-4D1C-BB2F-B3ACCFEB1910}">
      <dgm:prSet phldrT="[Text]" custT="1"/>
      <dgm:spPr/>
      <dgm:t>
        <a:bodyPr/>
        <a:lstStyle/>
        <a:p>
          <a:r>
            <a:rPr lang="en-US" sz="1600" dirty="0"/>
            <a:t>Pediatrics</a:t>
          </a:r>
        </a:p>
      </dgm:t>
    </dgm:pt>
    <dgm:pt modelId="{A8179F92-E7DD-4973-9165-B2E1DE0FA3B5}" type="parTrans" cxnId="{F1310FCB-DAE6-40C6-8DCF-928103BE83BB}">
      <dgm:prSet custT="1"/>
      <dgm:spPr/>
      <dgm:t>
        <a:bodyPr/>
        <a:lstStyle/>
        <a:p>
          <a:endParaRPr lang="en-US" sz="1200" dirty="0"/>
        </a:p>
      </dgm:t>
    </dgm:pt>
    <dgm:pt modelId="{00679D0D-B424-4C4B-BEAD-C62EE234E3F0}" type="sibTrans" cxnId="{F1310FCB-DAE6-40C6-8DCF-928103BE83BB}">
      <dgm:prSet/>
      <dgm:spPr/>
      <dgm:t>
        <a:bodyPr/>
        <a:lstStyle/>
        <a:p>
          <a:endParaRPr lang="en-US" sz="1200"/>
        </a:p>
      </dgm:t>
    </dgm:pt>
    <dgm:pt modelId="{F0FE09C7-2291-49BA-BFE8-799CAF71F408}">
      <dgm:prSet phldrT="[Text]" custT="1"/>
      <dgm:spPr/>
      <dgm:t>
        <a:bodyPr/>
        <a:lstStyle/>
        <a:p>
          <a:r>
            <a:rPr lang="en-US" sz="1600" dirty="0"/>
            <a:t>Cardiovascular</a:t>
          </a:r>
        </a:p>
      </dgm:t>
    </dgm:pt>
    <dgm:pt modelId="{8B462B98-BCF9-458E-ACA1-5B2DF19AAC3F}" type="parTrans" cxnId="{069385EC-FC39-4CA9-8BC4-EF118C5B0648}">
      <dgm:prSet custT="1"/>
      <dgm:spPr/>
      <dgm:t>
        <a:bodyPr/>
        <a:lstStyle/>
        <a:p>
          <a:endParaRPr lang="en-US" sz="1200" dirty="0"/>
        </a:p>
      </dgm:t>
    </dgm:pt>
    <dgm:pt modelId="{163755C3-FD00-4662-8B97-38D8E3AFE2F8}" type="sibTrans" cxnId="{069385EC-FC39-4CA9-8BC4-EF118C5B0648}">
      <dgm:prSet/>
      <dgm:spPr/>
      <dgm:t>
        <a:bodyPr/>
        <a:lstStyle/>
        <a:p>
          <a:endParaRPr lang="en-US" sz="1200"/>
        </a:p>
      </dgm:t>
    </dgm:pt>
    <dgm:pt modelId="{80DC3E4F-F5AA-44FD-8113-65E0FFFD62E8}">
      <dgm:prSet phldrT="[Text]" custT="1"/>
      <dgm:spPr/>
      <dgm:t>
        <a:bodyPr/>
        <a:lstStyle/>
        <a:p>
          <a:r>
            <a:rPr lang="en-US" sz="1600" dirty="0"/>
            <a:t>Oncology</a:t>
          </a:r>
        </a:p>
      </dgm:t>
    </dgm:pt>
    <dgm:pt modelId="{140630F4-DA2B-4C10-8121-A561C511F6B5}" type="parTrans" cxnId="{88393C0F-67CF-4B6E-A2E6-6378DD849DFB}">
      <dgm:prSet custT="1"/>
      <dgm:spPr/>
      <dgm:t>
        <a:bodyPr/>
        <a:lstStyle/>
        <a:p>
          <a:endParaRPr lang="en-US" sz="1200" dirty="0"/>
        </a:p>
      </dgm:t>
    </dgm:pt>
    <dgm:pt modelId="{2139AD41-266E-4EE6-9A0B-B4C6B3250D9B}" type="sibTrans" cxnId="{88393C0F-67CF-4B6E-A2E6-6378DD849DFB}">
      <dgm:prSet/>
      <dgm:spPr/>
      <dgm:t>
        <a:bodyPr/>
        <a:lstStyle/>
        <a:p>
          <a:endParaRPr lang="en-US" sz="1200"/>
        </a:p>
      </dgm:t>
    </dgm:pt>
    <dgm:pt modelId="{DA7862B1-607D-4CCF-A93B-17F7E64AF61F}">
      <dgm:prSet phldrT="[Text]" custT="1"/>
      <dgm:spPr/>
      <dgm:t>
        <a:bodyPr/>
        <a:lstStyle/>
        <a:p>
          <a:r>
            <a:rPr lang="en-US" sz="1600" dirty="0"/>
            <a:t>Pharmacogenomics</a:t>
          </a:r>
        </a:p>
      </dgm:t>
    </dgm:pt>
    <dgm:pt modelId="{AF26EE84-6341-4C79-BBC2-DDD2A8AD1291}" type="parTrans" cxnId="{A04DF9FF-13D1-4B05-B464-B4E074659EFB}">
      <dgm:prSet custT="1"/>
      <dgm:spPr/>
      <dgm:t>
        <a:bodyPr/>
        <a:lstStyle/>
        <a:p>
          <a:endParaRPr lang="en-US" sz="1200" dirty="0"/>
        </a:p>
      </dgm:t>
    </dgm:pt>
    <dgm:pt modelId="{15AE01FC-B133-464D-86DB-A703D8045367}" type="sibTrans" cxnId="{A04DF9FF-13D1-4B05-B464-B4E074659EFB}">
      <dgm:prSet/>
      <dgm:spPr/>
      <dgm:t>
        <a:bodyPr/>
        <a:lstStyle/>
        <a:p>
          <a:endParaRPr lang="en-US" sz="1200"/>
        </a:p>
      </dgm:t>
    </dgm:pt>
    <dgm:pt modelId="{1F4DE1BB-2672-41A5-89DA-239FA0C69EC7}" type="pres">
      <dgm:prSet presAssocID="{E3F306AA-F0D1-47F7-AAA9-979D359C4AF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8F45A95-7C5C-459E-A02B-02C0138D1A9D}" type="pres">
      <dgm:prSet presAssocID="{45CCD35D-9F2F-4DF8-BD36-6AEBA0E78AA3}" presName="root1" presStyleCnt="0"/>
      <dgm:spPr/>
    </dgm:pt>
    <dgm:pt modelId="{42E3B680-B56F-401F-8B15-A8D5C541323A}" type="pres">
      <dgm:prSet presAssocID="{45CCD35D-9F2F-4DF8-BD36-6AEBA0E78AA3}" presName="LevelOneTextNode" presStyleLbl="node0" presStyleIdx="0" presStyleCnt="1" custLinFactNeighborX="-236" custLinFactNeighborY="-2726">
        <dgm:presLayoutVars>
          <dgm:chPref val="3"/>
        </dgm:presLayoutVars>
      </dgm:prSet>
      <dgm:spPr/>
    </dgm:pt>
    <dgm:pt modelId="{899BC5DD-FC9D-4C93-BB84-A4E9F46C3D66}" type="pres">
      <dgm:prSet presAssocID="{45CCD35D-9F2F-4DF8-BD36-6AEBA0E78AA3}" presName="level2hierChild" presStyleCnt="0"/>
      <dgm:spPr/>
    </dgm:pt>
    <dgm:pt modelId="{ECEBAF12-CF67-4EE6-ACAE-C86CEA175F60}" type="pres">
      <dgm:prSet presAssocID="{A8179F92-E7DD-4973-9165-B2E1DE0FA3B5}" presName="conn2-1" presStyleLbl="parChTrans1D2" presStyleIdx="0" presStyleCnt="4"/>
      <dgm:spPr/>
    </dgm:pt>
    <dgm:pt modelId="{B332610B-7FE6-40B8-838A-D9E500AF9CD6}" type="pres">
      <dgm:prSet presAssocID="{A8179F92-E7DD-4973-9165-B2E1DE0FA3B5}" presName="connTx" presStyleLbl="parChTrans1D2" presStyleIdx="0" presStyleCnt="4"/>
      <dgm:spPr/>
    </dgm:pt>
    <dgm:pt modelId="{1A42D4A8-847E-41D9-83A2-310C5979C795}" type="pres">
      <dgm:prSet presAssocID="{77B45CBF-BE2E-4D1C-BB2F-B3ACCFEB1910}" presName="root2" presStyleCnt="0"/>
      <dgm:spPr/>
    </dgm:pt>
    <dgm:pt modelId="{47847984-F140-4FAB-BFE1-F954E2A4754A}" type="pres">
      <dgm:prSet presAssocID="{77B45CBF-BE2E-4D1C-BB2F-B3ACCFEB1910}" presName="LevelTwoTextNode" presStyleLbl="node2" presStyleIdx="0" presStyleCnt="4">
        <dgm:presLayoutVars>
          <dgm:chPref val="3"/>
        </dgm:presLayoutVars>
      </dgm:prSet>
      <dgm:spPr/>
    </dgm:pt>
    <dgm:pt modelId="{8CCCEF18-73E9-497D-BE47-A02346B02732}" type="pres">
      <dgm:prSet presAssocID="{77B45CBF-BE2E-4D1C-BB2F-B3ACCFEB1910}" presName="level3hierChild" presStyleCnt="0"/>
      <dgm:spPr/>
    </dgm:pt>
    <dgm:pt modelId="{E2C4042B-5E17-4591-B6E2-8DC492B8D74F}" type="pres">
      <dgm:prSet presAssocID="{8B462B98-BCF9-458E-ACA1-5B2DF19AAC3F}" presName="conn2-1" presStyleLbl="parChTrans1D2" presStyleIdx="1" presStyleCnt="4"/>
      <dgm:spPr/>
    </dgm:pt>
    <dgm:pt modelId="{5D6DE47E-FCCE-4FB6-BC17-E1FE0C36167D}" type="pres">
      <dgm:prSet presAssocID="{8B462B98-BCF9-458E-ACA1-5B2DF19AAC3F}" presName="connTx" presStyleLbl="parChTrans1D2" presStyleIdx="1" presStyleCnt="4"/>
      <dgm:spPr/>
    </dgm:pt>
    <dgm:pt modelId="{58741B7D-237B-489F-BA62-AC71304F57A0}" type="pres">
      <dgm:prSet presAssocID="{F0FE09C7-2291-49BA-BFE8-799CAF71F408}" presName="root2" presStyleCnt="0"/>
      <dgm:spPr/>
    </dgm:pt>
    <dgm:pt modelId="{D072CFCC-65A3-4012-BEA8-A6C3F8D2A9D9}" type="pres">
      <dgm:prSet presAssocID="{F0FE09C7-2291-49BA-BFE8-799CAF71F408}" presName="LevelTwoTextNode" presStyleLbl="node2" presStyleIdx="1" presStyleCnt="4">
        <dgm:presLayoutVars>
          <dgm:chPref val="3"/>
        </dgm:presLayoutVars>
      </dgm:prSet>
      <dgm:spPr/>
    </dgm:pt>
    <dgm:pt modelId="{7F83FC62-4F91-431A-9026-31CB81F4F822}" type="pres">
      <dgm:prSet presAssocID="{F0FE09C7-2291-49BA-BFE8-799CAF71F408}" presName="level3hierChild" presStyleCnt="0"/>
      <dgm:spPr/>
    </dgm:pt>
    <dgm:pt modelId="{6DC5F045-0D35-4728-8C37-BFC4B0D38BE7}" type="pres">
      <dgm:prSet presAssocID="{140630F4-DA2B-4C10-8121-A561C511F6B5}" presName="conn2-1" presStyleLbl="parChTrans1D2" presStyleIdx="2" presStyleCnt="4"/>
      <dgm:spPr/>
    </dgm:pt>
    <dgm:pt modelId="{2E018C3E-37BB-49F8-93B3-96CA279F16EE}" type="pres">
      <dgm:prSet presAssocID="{140630F4-DA2B-4C10-8121-A561C511F6B5}" presName="connTx" presStyleLbl="parChTrans1D2" presStyleIdx="2" presStyleCnt="4"/>
      <dgm:spPr/>
    </dgm:pt>
    <dgm:pt modelId="{2BE9E95C-D642-4460-AE20-F46D5CCD9F74}" type="pres">
      <dgm:prSet presAssocID="{80DC3E4F-F5AA-44FD-8113-65E0FFFD62E8}" presName="root2" presStyleCnt="0"/>
      <dgm:spPr/>
    </dgm:pt>
    <dgm:pt modelId="{5A43CE21-72F1-4E63-B0FF-A6358BAF9F32}" type="pres">
      <dgm:prSet presAssocID="{80DC3E4F-F5AA-44FD-8113-65E0FFFD62E8}" presName="LevelTwoTextNode" presStyleLbl="node2" presStyleIdx="2" presStyleCnt="4">
        <dgm:presLayoutVars>
          <dgm:chPref val="3"/>
        </dgm:presLayoutVars>
      </dgm:prSet>
      <dgm:spPr/>
    </dgm:pt>
    <dgm:pt modelId="{43204CD5-DA43-479E-BDB5-2265F2ADD6DF}" type="pres">
      <dgm:prSet presAssocID="{80DC3E4F-F5AA-44FD-8113-65E0FFFD62E8}" presName="level3hierChild" presStyleCnt="0"/>
      <dgm:spPr/>
    </dgm:pt>
    <dgm:pt modelId="{6E4499E9-8806-479D-96C8-E8413E1C9669}" type="pres">
      <dgm:prSet presAssocID="{AF26EE84-6341-4C79-BBC2-DDD2A8AD1291}" presName="conn2-1" presStyleLbl="parChTrans1D2" presStyleIdx="3" presStyleCnt="4"/>
      <dgm:spPr/>
    </dgm:pt>
    <dgm:pt modelId="{18A6B3CF-5DD0-4B34-A4BE-D20DF7F27FC2}" type="pres">
      <dgm:prSet presAssocID="{AF26EE84-6341-4C79-BBC2-DDD2A8AD1291}" presName="connTx" presStyleLbl="parChTrans1D2" presStyleIdx="3" presStyleCnt="4"/>
      <dgm:spPr/>
    </dgm:pt>
    <dgm:pt modelId="{428A8703-D14C-4237-933F-842C801D84B9}" type="pres">
      <dgm:prSet presAssocID="{DA7862B1-607D-4CCF-A93B-17F7E64AF61F}" presName="root2" presStyleCnt="0"/>
      <dgm:spPr/>
    </dgm:pt>
    <dgm:pt modelId="{42FB45B9-0FC8-4923-8B23-3A6543CB2F13}" type="pres">
      <dgm:prSet presAssocID="{DA7862B1-607D-4CCF-A93B-17F7E64AF61F}" presName="LevelTwoTextNode" presStyleLbl="node2" presStyleIdx="3" presStyleCnt="4">
        <dgm:presLayoutVars>
          <dgm:chPref val="3"/>
        </dgm:presLayoutVars>
      </dgm:prSet>
      <dgm:spPr/>
    </dgm:pt>
    <dgm:pt modelId="{572ABD1C-D24E-4230-B852-903CD80FF077}" type="pres">
      <dgm:prSet presAssocID="{DA7862B1-607D-4CCF-A93B-17F7E64AF61F}" presName="level3hierChild" presStyleCnt="0"/>
      <dgm:spPr/>
    </dgm:pt>
  </dgm:ptLst>
  <dgm:cxnLst>
    <dgm:cxn modelId="{88393C0F-67CF-4B6E-A2E6-6378DD849DFB}" srcId="{45CCD35D-9F2F-4DF8-BD36-6AEBA0E78AA3}" destId="{80DC3E4F-F5AA-44FD-8113-65E0FFFD62E8}" srcOrd="2" destOrd="0" parTransId="{140630F4-DA2B-4C10-8121-A561C511F6B5}" sibTransId="{2139AD41-266E-4EE6-9A0B-B4C6B3250D9B}"/>
    <dgm:cxn modelId="{0198893E-9185-2F4E-8AE0-03E1152FB6B0}" type="presOf" srcId="{F0FE09C7-2291-49BA-BFE8-799CAF71F408}" destId="{D072CFCC-65A3-4012-BEA8-A6C3F8D2A9D9}" srcOrd="0" destOrd="0" presId="urn:microsoft.com/office/officeart/2008/layout/HorizontalMultiLevelHierarchy"/>
    <dgm:cxn modelId="{F3D37A45-9AD7-F049-AD18-462A9DBE98CC}" type="presOf" srcId="{140630F4-DA2B-4C10-8121-A561C511F6B5}" destId="{6DC5F045-0D35-4728-8C37-BFC4B0D38BE7}" srcOrd="0" destOrd="0" presId="urn:microsoft.com/office/officeart/2008/layout/HorizontalMultiLevelHierarchy"/>
    <dgm:cxn modelId="{11A82648-5ECA-8F48-B44E-6D60A7381933}" type="presOf" srcId="{77B45CBF-BE2E-4D1C-BB2F-B3ACCFEB1910}" destId="{47847984-F140-4FAB-BFE1-F954E2A4754A}" srcOrd="0" destOrd="0" presId="urn:microsoft.com/office/officeart/2008/layout/HorizontalMultiLevelHierarchy"/>
    <dgm:cxn modelId="{D02E0A62-B8BB-6C48-925D-977335565361}" type="presOf" srcId="{80DC3E4F-F5AA-44FD-8113-65E0FFFD62E8}" destId="{5A43CE21-72F1-4E63-B0FF-A6358BAF9F32}" srcOrd="0" destOrd="0" presId="urn:microsoft.com/office/officeart/2008/layout/HorizontalMultiLevelHierarchy"/>
    <dgm:cxn modelId="{4F9E0C62-7803-944F-B289-96D545A8A763}" type="presOf" srcId="{AF26EE84-6341-4C79-BBC2-DDD2A8AD1291}" destId="{6E4499E9-8806-479D-96C8-E8413E1C9669}" srcOrd="0" destOrd="0" presId="urn:microsoft.com/office/officeart/2008/layout/HorizontalMultiLevelHierarchy"/>
    <dgm:cxn modelId="{9C2FDD7D-65AA-7F40-8F62-9AD2181316B3}" type="presOf" srcId="{140630F4-DA2B-4C10-8121-A561C511F6B5}" destId="{2E018C3E-37BB-49F8-93B3-96CA279F16EE}" srcOrd="1" destOrd="0" presId="urn:microsoft.com/office/officeart/2008/layout/HorizontalMultiLevelHierarchy"/>
    <dgm:cxn modelId="{03D58B9D-654A-CE46-974E-34B782DC8D21}" type="presOf" srcId="{A8179F92-E7DD-4973-9165-B2E1DE0FA3B5}" destId="{ECEBAF12-CF67-4EE6-ACAE-C86CEA175F60}" srcOrd="0" destOrd="0" presId="urn:microsoft.com/office/officeart/2008/layout/HorizontalMultiLevelHierarchy"/>
    <dgm:cxn modelId="{0C2E9CA5-21E8-B34C-B7D3-5805915617CB}" type="presOf" srcId="{8B462B98-BCF9-458E-ACA1-5B2DF19AAC3F}" destId="{5D6DE47E-FCCE-4FB6-BC17-E1FE0C36167D}" srcOrd="1" destOrd="0" presId="urn:microsoft.com/office/officeart/2008/layout/HorizontalMultiLevelHierarchy"/>
    <dgm:cxn modelId="{D245A4BA-4900-9D4B-AD41-7F53B604E8A7}" type="presOf" srcId="{AF26EE84-6341-4C79-BBC2-DDD2A8AD1291}" destId="{18A6B3CF-5DD0-4B34-A4BE-D20DF7F27FC2}" srcOrd="1" destOrd="0" presId="urn:microsoft.com/office/officeart/2008/layout/HorizontalMultiLevelHierarchy"/>
    <dgm:cxn modelId="{21FAD1BE-F3E8-4AE7-A4FE-B816C7C5E16C}" srcId="{E3F306AA-F0D1-47F7-AAA9-979D359C4AFB}" destId="{45CCD35D-9F2F-4DF8-BD36-6AEBA0E78AA3}" srcOrd="0" destOrd="0" parTransId="{5ECA0920-F3EE-40F4-A988-6813FD957A3F}" sibTransId="{CBFD19E8-7960-4FD2-8913-C3F98368230E}"/>
    <dgm:cxn modelId="{06BA5FCA-71A6-7147-9C52-C8537E5F1667}" type="presOf" srcId="{E3F306AA-F0D1-47F7-AAA9-979D359C4AFB}" destId="{1F4DE1BB-2672-41A5-89DA-239FA0C69EC7}" srcOrd="0" destOrd="0" presId="urn:microsoft.com/office/officeart/2008/layout/HorizontalMultiLevelHierarchy"/>
    <dgm:cxn modelId="{F1310FCB-DAE6-40C6-8DCF-928103BE83BB}" srcId="{45CCD35D-9F2F-4DF8-BD36-6AEBA0E78AA3}" destId="{77B45CBF-BE2E-4D1C-BB2F-B3ACCFEB1910}" srcOrd="0" destOrd="0" parTransId="{A8179F92-E7DD-4973-9165-B2E1DE0FA3B5}" sibTransId="{00679D0D-B424-4C4B-BEAD-C62EE234E3F0}"/>
    <dgm:cxn modelId="{3E7537CC-8115-4348-A4BD-64C02D56F206}" type="presOf" srcId="{45CCD35D-9F2F-4DF8-BD36-6AEBA0E78AA3}" destId="{42E3B680-B56F-401F-8B15-A8D5C541323A}" srcOrd="0" destOrd="0" presId="urn:microsoft.com/office/officeart/2008/layout/HorizontalMultiLevelHierarchy"/>
    <dgm:cxn modelId="{E3D52FDC-2F54-8A44-891F-B58AD6F4C3B8}" type="presOf" srcId="{8B462B98-BCF9-458E-ACA1-5B2DF19AAC3F}" destId="{E2C4042B-5E17-4591-B6E2-8DC492B8D74F}" srcOrd="0" destOrd="0" presId="urn:microsoft.com/office/officeart/2008/layout/HorizontalMultiLevelHierarchy"/>
    <dgm:cxn modelId="{099F12E5-9192-0343-A189-ADA9662AB25E}" type="presOf" srcId="{A8179F92-E7DD-4973-9165-B2E1DE0FA3B5}" destId="{B332610B-7FE6-40B8-838A-D9E500AF9CD6}" srcOrd="1" destOrd="0" presId="urn:microsoft.com/office/officeart/2008/layout/HorizontalMultiLevelHierarchy"/>
    <dgm:cxn modelId="{069385EC-FC39-4CA9-8BC4-EF118C5B0648}" srcId="{45CCD35D-9F2F-4DF8-BD36-6AEBA0E78AA3}" destId="{F0FE09C7-2291-49BA-BFE8-799CAF71F408}" srcOrd="1" destOrd="0" parTransId="{8B462B98-BCF9-458E-ACA1-5B2DF19AAC3F}" sibTransId="{163755C3-FD00-4662-8B97-38D8E3AFE2F8}"/>
    <dgm:cxn modelId="{F96C08F0-EBBB-0C4A-B847-0A1F4AC1DE87}" type="presOf" srcId="{DA7862B1-607D-4CCF-A93B-17F7E64AF61F}" destId="{42FB45B9-0FC8-4923-8B23-3A6543CB2F13}" srcOrd="0" destOrd="0" presId="urn:microsoft.com/office/officeart/2008/layout/HorizontalMultiLevelHierarchy"/>
    <dgm:cxn modelId="{A04DF9FF-13D1-4B05-B464-B4E074659EFB}" srcId="{45CCD35D-9F2F-4DF8-BD36-6AEBA0E78AA3}" destId="{DA7862B1-607D-4CCF-A93B-17F7E64AF61F}" srcOrd="3" destOrd="0" parTransId="{AF26EE84-6341-4C79-BBC2-DDD2A8AD1291}" sibTransId="{15AE01FC-B133-464D-86DB-A703D8045367}"/>
    <dgm:cxn modelId="{EB0F95F3-4520-284C-BB3E-E3554B77E0C6}" type="presParOf" srcId="{1F4DE1BB-2672-41A5-89DA-239FA0C69EC7}" destId="{78F45A95-7C5C-459E-A02B-02C0138D1A9D}" srcOrd="0" destOrd="0" presId="urn:microsoft.com/office/officeart/2008/layout/HorizontalMultiLevelHierarchy"/>
    <dgm:cxn modelId="{D584500F-5CD6-894D-804C-ABAF8E081466}" type="presParOf" srcId="{78F45A95-7C5C-459E-A02B-02C0138D1A9D}" destId="{42E3B680-B56F-401F-8B15-A8D5C541323A}" srcOrd="0" destOrd="0" presId="urn:microsoft.com/office/officeart/2008/layout/HorizontalMultiLevelHierarchy"/>
    <dgm:cxn modelId="{2327D733-8DD1-E24B-91F2-FB753CAEBBBA}" type="presParOf" srcId="{78F45A95-7C5C-459E-A02B-02C0138D1A9D}" destId="{899BC5DD-FC9D-4C93-BB84-A4E9F46C3D66}" srcOrd="1" destOrd="0" presId="urn:microsoft.com/office/officeart/2008/layout/HorizontalMultiLevelHierarchy"/>
    <dgm:cxn modelId="{F41DB3DC-5584-B144-98D0-8C16C01FCA3D}" type="presParOf" srcId="{899BC5DD-FC9D-4C93-BB84-A4E9F46C3D66}" destId="{ECEBAF12-CF67-4EE6-ACAE-C86CEA175F60}" srcOrd="0" destOrd="0" presId="urn:microsoft.com/office/officeart/2008/layout/HorizontalMultiLevelHierarchy"/>
    <dgm:cxn modelId="{FED99C05-06AA-9D46-968D-836CB9A73D84}" type="presParOf" srcId="{ECEBAF12-CF67-4EE6-ACAE-C86CEA175F60}" destId="{B332610B-7FE6-40B8-838A-D9E500AF9CD6}" srcOrd="0" destOrd="0" presId="urn:microsoft.com/office/officeart/2008/layout/HorizontalMultiLevelHierarchy"/>
    <dgm:cxn modelId="{EB85DF97-9AB1-3040-9EB2-593AEF84D7B8}" type="presParOf" srcId="{899BC5DD-FC9D-4C93-BB84-A4E9F46C3D66}" destId="{1A42D4A8-847E-41D9-83A2-310C5979C795}" srcOrd="1" destOrd="0" presId="urn:microsoft.com/office/officeart/2008/layout/HorizontalMultiLevelHierarchy"/>
    <dgm:cxn modelId="{D431B44F-BC37-FD46-8450-76C2407F702D}" type="presParOf" srcId="{1A42D4A8-847E-41D9-83A2-310C5979C795}" destId="{47847984-F140-4FAB-BFE1-F954E2A4754A}" srcOrd="0" destOrd="0" presId="urn:microsoft.com/office/officeart/2008/layout/HorizontalMultiLevelHierarchy"/>
    <dgm:cxn modelId="{EEC1D0E2-2A29-5A43-B4D3-CB5101B70C22}" type="presParOf" srcId="{1A42D4A8-847E-41D9-83A2-310C5979C795}" destId="{8CCCEF18-73E9-497D-BE47-A02346B02732}" srcOrd="1" destOrd="0" presId="urn:microsoft.com/office/officeart/2008/layout/HorizontalMultiLevelHierarchy"/>
    <dgm:cxn modelId="{A2DF910C-5629-1F41-8A29-22DF3B71D512}" type="presParOf" srcId="{899BC5DD-FC9D-4C93-BB84-A4E9F46C3D66}" destId="{E2C4042B-5E17-4591-B6E2-8DC492B8D74F}" srcOrd="2" destOrd="0" presId="urn:microsoft.com/office/officeart/2008/layout/HorizontalMultiLevelHierarchy"/>
    <dgm:cxn modelId="{85DCE06B-2640-3B45-B8BB-497DCCB5790D}" type="presParOf" srcId="{E2C4042B-5E17-4591-B6E2-8DC492B8D74F}" destId="{5D6DE47E-FCCE-4FB6-BC17-E1FE0C36167D}" srcOrd="0" destOrd="0" presId="urn:microsoft.com/office/officeart/2008/layout/HorizontalMultiLevelHierarchy"/>
    <dgm:cxn modelId="{9231441A-FE43-1043-9558-AB72E6D98D95}" type="presParOf" srcId="{899BC5DD-FC9D-4C93-BB84-A4E9F46C3D66}" destId="{58741B7D-237B-489F-BA62-AC71304F57A0}" srcOrd="3" destOrd="0" presId="urn:microsoft.com/office/officeart/2008/layout/HorizontalMultiLevelHierarchy"/>
    <dgm:cxn modelId="{0F8EE619-9C18-9744-95E4-F007890B527F}" type="presParOf" srcId="{58741B7D-237B-489F-BA62-AC71304F57A0}" destId="{D072CFCC-65A3-4012-BEA8-A6C3F8D2A9D9}" srcOrd="0" destOrd="0" presId="urn:microsoft.com/office/officeart/2008/layout/HorizontalMultiLevelHierarchy"/>
    <dgm:cxn modelId="{B6EDCA0E-C109-0540-BF17-2789E9B90B9F}" type="presParOf" srcId="{58741B7D-237B-489F-BA62-AC71304F57A0}" destId="{7F83FC62-4F91-431A-9026-31CB81F4F822}" srcOrd="1" destOrd="0" presId="urn:microsoft.com/office/officeart/2008/layout/HorizontalMultiLevelHierarchy"/>
    <dgm:cxn modelId="{E82B6E6F-6290-014C-9648-47FAF631C271}" type="presParOf" srcId="{899BC5DD-FC9D-4C93-BB84-A4E9F46C3D66}" destId="{6DC5F045-0D35-4728-8C37-BFC4B0D38BE7}" srcOrd="4" destOrd="0" presId="urn:microsoft.com/office/officeart/2008/layout/HorizontalMultiLevelHierarchy"/>
    <dgm:cxn modelId="{551AF2C8-2D36-5346-B292-1374178AB7EE}" type="presParOf" srcId="{6DC5F045-0D35-4728-8C37-BFC4B0D38BE7}" destId="{2E018C3E-37BB-49F8-93B3-96CA279F16EE}" srcOrd="0" destOrd="0" presId="urn:microsoft.com/office/officeart/2008/layout/HorizontalMultiLevelHierarchy"/>
    <dgm:cxn modelId="{11479D3E-B049-EF4B-B15A-5F9DB541F906}" type="presParOf" srcId="{899BC5DD-FC9D-4C93-BB84-A4E9F46C3D66}" destId="{2BE9E95C-D642-4460-AE20-F46D5CCD9F74}" srcOrd="5" destOrd="0" presId="urn:microsoft.com/office/officeart/2008/layout/HorizontalMultiLevelHierarchy"/>
    <dgm:cxn modelId="{70542801-8962-794E-B653-A175E021F658}" type="presParOf" srcId="{2BE9E95C-D642-4460-AE20-F46D5CCD9F74}" destId="{5A43CE21-72F1-4E63-B0FF-A6358BAF9F32}" srcOrd="0" destOrd="0" presId="urn:microsoft.com/office/officeart/2008/layout/HorizontalMultiLevelHierarchy"/>
    <dgm:cxn modelId="{44430627-B536-D34B-9EA1-09103CB4E92F}" type="presParOf" srcId="{2BE9E95C-D642-4460-AE20-F46D5CCD9F74}" destId="{43204CD5-DA43-479E-BDB5-2265F2ADD6DF}" srcOrd="1" destOrd="0" presId="urn:microsoft.com/office/officeart/2008/layout/HorizontalMultiLevelHierarchy"/>
    <dgm:cxn modelId="{8D83C9A4-517F-DD48-9FCF-868D3627F168}" type="presParOf" srcId="{899BC5DD-FC9D-4C93-BB84-A4E9F46C3D66}" destId="{6E4499E9-8806-479D-96C8-E8413E1C9669}" srcOrd="6" destOrd="0" presId="urn:microsoft.com/office/officeart/2008/layout/HorizontalMultiLevelHierarchy"/>
    <dgm:cxn modelId="{357C6BAD-B73F-524D-9337-B3DF04F00B6B}" type="presParOf" srcId="{6E4499E9-8806-479D-96C8-E8413E1C9669}" destId="{18A6B3CF-5DD0-4B34-A4BE-D20DF7F27FC2}" srcOrd="0" destOrd="0" presId="urn:microsoft.com/office/officeart/2008/layout/HorizontalMultiLevelHierarchy"/>
    <dgm:cxn modelId="{EDB5F71D-FA99-DD42-B163-A01EFD5FB3F5}" type="presParOf" srcId="{899BC5DD-FC9D-4C93-BB84-A4E9F46C3D66}" destId="{428A8703-D14C-4237-933F-842C801D84B9}" srcOrd="7" destOrd="0" presId="urn:microsoft.com/office/officeart/2008/layout/HorizontalMultiLevelHierarchy"/>
    <dgm:cxn modelId="{483DC8DB-8D79-3248-A0BB-8E6F158AE98A}" type="presParOf" srcId="{428A8703-D14C-4237-933F-842C801D84B9}" destId="{42FB45B9-0FC8-4923-8B23-3A6543CB2F13}" srcOrd="0" destOrd="0" presId="urn:microsoft.com/office/officeart/2008/layout/HorizontalMultiLevelHierarchy"/>
    <dgm:cxn modelId="{B1FE0465-5CAE-D743-A0B0-571CBFA6BDC5}" type="presParOf" srcId="{428A8703-D14C-4237-933F-842C801D84B9}" destId="{572ABD1C-D24E-4230-B852-903CD80FF07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5D7418-5A63-448F-A28A-D61DF244BBFE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9FA54F70-2C6A-407D-8BD1-4C8A32E6048D}">
      <dgm:prSet phldrT="[Text]" custT="1"/>
      <dgm:spPr/>
      <dgm:t>
        <a:bodyPr/>
        <a:lstStyle/>
        <a:p>
          <a:r>
            <a:rPr lang="en-GB" sz="1600" dirty="0"/>
            <a:t>Disease focussed</a:t>
          </a:r>
        </a:p>
      </dgm:t>
    </dgm:pt>
    <dgm:pt modelId="{4E307286-DDAF-4331-AAD1-EFD98214DB65}" type="parTrans" cxnId="{A314D8A4-F2E7-44B6-AE72-2F385DA24E8E}">
      <dgm:prSet/>
      <dgm:spPr/>
      <dgm:t>
        <a:bodyPr/>
        <a:lstStyle/>
        <a:p>
          <a:endParaRPr lang="en-GB"/>
        </a:p>
      </dgm:t>
    </dgm:pt>
    <dgm:pt modelId="{252DBED0-A74A-47D7-9F49-A1C6BDBA3B86}" type="sibTrans" cxnId="{A314D8A4-F2E7-44B6-AE72-2F385DA24E8E}">
      <dgm:prSet/>
      <dgm:spPr/>
      <dgm:t>
        <a:bodyPr/>
        <a:lstStyle/>
        <a:p>
          <a:endParaRPr lang="en-GB"/>
        </a:p>
      </dgm:t>
    </dgm:pt>
    <dgm:pt modelId="{55CE8D9D-A9A2-496E-A56E-ECF8AB715344}">
      <dgm:prSet phldrT="[Text]" custT="1"/>
      <dgm:spPr/>
      <dgm:t>
        <a:bodyPr/>
        <a:lstStyle/>
        <a:p>
          <a:r>
            <a:rPr lang="en-GB" sz="1600" dirty="0"/>
            <a:t>Informing treatment decisions</a:t>
          </a:r>
        </a:p>
      </dgm:t>
    </dgm:pt>
    <dgm:pt modelId="{695E530B-6594-43D7-93FF-F15658306BAD}" type="parTrans" cxnId="{BAED28C1-1DB9-4EE2-8AA6-B2BBA17B299C}">
      <dgm:prSet/>
      <dgm:spPr/>
      <dgm:t>
        <a:bodyPr/>
        <a:lstStyle/>
        <a:p>
          <a:endParaRPr lang="en-GB"/>
        </a:p>
      </dgm:t>
    </dgm:pt>
    <dgm:pt modelId="{D0ECDECD-C4BB-44A2-860E-1E29CA26E6C5}" type="sibTrans" cxnId="{BAED28C1-1DB9-4EE2-8AA6-B2BBA17B299C}">
      <dgm:prSet/>
      <dgm:spPr/>
      <dgm:t>
        <a:bodyPr/>
        <a:lstStyle/>
        <a:p>
          <a:endParaRPr lang="en-GB"/>
        </a:p>
      </dgm:t>
    </dgm:pt>
    <dgm:pt modelId="{DBDC0349-52EE-43F1-A5C7-AF11A3A55201}">
      <dgm:prSet phldrT="[Text]" custT="1"/>
      <dgm:spPr/>
      <dgm:t>
        <a:bodyPr/>
        <a:lstStyle/>
        <a:p>
          <a:r>
            <a:rPr lang="en-GB" sz="1600" dirty="0"/>
            <a:t>Population based</a:t>
          </a:r>
        </a:p>
      </dgm:t>
    </dgm:pt>
    <dgm:pt modelId="{5000EAFF-4D94-416F-B918-B9E319D9CD7E}" type="parTrans" cxnId="{E1BCE99E-2FA6-47CE-A9DF-39C7B5287683}">
      <dgm:prSet/>
      <dgm:spPr/>
      <dgm:t>
        <a:bodyPr/>
        <a:lstStyle/>
        <a:p>
          <a:endParaRPr lang="en-GB"/>
        </a:p>
      </dgm:t>
    </dgm:pt>
    <dgm:pt modelId="{F72F7C78-E80C-458E-A8B8-425692951300}" type="sibTrans" cxnId="{E1BCE99E-2FA6-47CE-A9DF-39C7B5287683}">
      <dgm:prSet/>
      <dgm:spPr/>
      <dgm:t>
        <a:bodyPr/>
        <a:lstStyle/>
        <a:p>
          <a:endParaRPr lang="en-GB"/>
        </a:p>
      </dgm:t>
    </dgm:pt>
    <dgm:pt modelId="{2382942D-1EA4-4A51-92FD-75338A0CE9E2}">
      <dgm:prSet phldrT="[Text]" custT="1"/>
      <dgm:spPr/>
      <dgm:t>
        <a:bodyPr/>
        <a:lstStyle/>
        <a:p>
          <a:r>
            <a:rPr lang="en-GB" sz="1600" dirty="0"/>
            <a:t>Predictive</a:t>
          </a:r>
        </a:p>
      </dgm:t>
    </dgm:pt>
    <dgm:pt modelId="{CEE23862-39F1-40FB-9A8D-37C7514D68D5}" type="parTrans" cxnId="{E7AD1F4C-5593-4A5E-8709-A18F3E676E69}">
      <dgm:prSet/>
      <dgm:spPr/>
      <dgm:t>
        <a:bodyPr/>
        <a:lstStyle/>
        <a:p>
          <a:endParaRPr lang="en-GB"/>
        </a:p>
      </dgm:t>
    </dgm:pt>
    <dgm:pt modelId="{5E36E165-2964-489A-8822-30B17DD66A43}" type="sibTrans" cxnId="{E7AD1F4C-5593-4A5E-8709-A18F3E676E69}">
      <dgm:prSet/>
      <dgm:spPr/>
      <dgm:t>
        <a:bodyPr/>
        <a:lstStyle/>
        <a:p>
          <a:endParaRPr lang="en-GB"/>
        </a:p>
      </dgm:t>
    </dgm:pt>
    <dgm:pt modelId="{1D874F67-18D6-4473-8998-C49E3BD01977}" type="pres">
      <dgm:prSet presAssocID="{9D5D7418-5A63-448F-A28A-D61DF244BBFE}" presName="Name0" presStyleCnt="0">
        <dgm:presLayoutVars>
          <dgm:dir/>
          <dgm:animLvl val="lvl"/>
          <dgm:resizeHandles val="exact"/>
        </dgm:presLayoutVars>
      </dgm:prSet>
      <dgm:spPr/>
    </dgm:pt>
    <dgm:pt modelId="{6C33B2C7-8024-414C-9150-134FA0F9725E}" type="pres">
      <dgm:prSet presAssocID="{9FA54F70-2C6A-407D-8BD1-4C8A32E6048D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04EE030-7DB9-43E0-98BB-DDF88BB934CA}" type="pres">
      <dgm:prSet presAssocID="{252DBED0-A74A-47D7-9F49-A1C6BDBA3B86}" presName="parTxOnlySpace" presStyleCnt="0"/>
      <dgm:spPr/>
    </dgm:pt>
    <dgm:pt modelId="{95902312-BFC6-4A8D-8456-173C01B9292A}" type="pres">
      <dgm:prSet presAssocID="{55CE8D9D-A9A2-496E-A56E-ECF8AB71534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874EAF7-6F03-4F41-A964-CB9AE8EFB31E}" type="pres">
      <dgm:prSet presAssocID="{D0ECDECD-C4BB-44A2-860E-1E29CA26E6C5}" presName="parTxOnlySpace" presStyleCnt="0"/>
      <dgm:spPr/>
    </dgm:pt>
    <dgm:pt modelId="{2B71FA7A-4F06-4DF8-9A39-6B606DC63830}" type="pres">
      <dgm:prSet presAssocID="{DBDC0349-52EE-43F1-A5C7-AF11A3A552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0F54B8D-3BF7-42A4-867D-21AF4B4F7418}" type="pres">
      <dgm:prSet presAssocID="{F72F7C78-E80C-458E-A8B8-425692951300}" presName="parTxOnlySpace" presStyleCnt="0"/>
      <dgm:spPr/>
    </dgm:pt>
    <dgm:pt modelId="{295783B6-DE1F-4FA7-B8E3-D23A700067CA}" type="pres">
      <dgm:prSet presAssocID="{2382942D-1EA4-4A51-92FD-75338A0CE9E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474BE17-1C72-44AA-BA51-A5421D26D8FE}" type="presOf" srcId="{9D5D7418-5A63-448F-A28A-D61DF244BBFE}" destId="{1D874F67-18D6-4473-8998-C49E3BD01977}" srcOrd="0" destOrd="0" presId="urn:microsoft.com/office/officeart/2005/8/layout/chevron1"/>
    <dgm:cxn modelId="{FB56D722-7409-4C28-9CAF-D88AF4BEA361}" type="presOf" srcId="{9FA54F70-2C6A-407D-8BD1-4C8A32E6048D}" destId="{6C33B2C7-8024-414C-9150-134FA0F9725E}" srcOrd="0" destOrd="0" presId="urn:microsoft.com/office/officeart/2005/8/layout/chevron1"/>
    <dgm:cxn modelId="{E7AD1F4C-5593-4A5E-8709-A18F3E676E69}" srcId="{9D5D7418-5A63-448F-A28A-D61DF244BBFE}" destId="{2382942D-1EA4-4A51-92FD-75338A0CE9E2}" srcOrd="3" destOrd="0" parTransId="{CEE23862-39F1-40FB-9A8D-37C7514D68D5}" sibTransId="{5E36E165-2964-489A-8822-30B17DD66A43}"/>
    <dgm:cxn modelId="{8F78C65B-7295-4EA5-914E-74AD3FB9FEA7}" type="presOf" srcId="{DBDC0349-52EE-43F1-A5C7-AF11A3A55201}" destId="{2B71FA7A-4F06-4DF8-9A39-6B606DC63830}" srcOrd="0" destOrd="0" presId="urn:microsoft.com/office/officeart/2005/8/layout/chevron1"/>
    <dgm:cxn modelId="{19EAFC91-CAB8-4FFA-95D2-BD3C7072A96C}" type="presOf" srcId="{2382942D-1EA4-4A51-92FD-75338A0CE9E2}" destId="{295783B6-DE1F-4FA7-B8E3-D23A700067CA}" srcOrd="0" destOrd="0" presId="urn:microsoft.com/office/officeart/2005/8/layout/chevron1"/>
    <dgm:cxn modelId="{E1BCE99E-2FA6-47CE-A9DF-39C7B5287683}" srcId="{9D5D7418-5A63-448F-A28A-D61DF244BBFE}" destId="{DBDC0349-52EE-43F1-A5C7-AF11A3A55201}" srcOrd="2" destOrd="0" parTransId="{5000EAFF-4D94-416F-B918-B9E319D9CD7E}" sibTransId="{F72F7C78-E80C-458E-A8B8-425692951300}"/>
    <dgm:cxn modelId="{A314D8A4-F2E7-44B6-AE72-2F385DA24E8E}" srcId="{9D5D7418-5A63-448F-A28A-D61DF244BBFE}" destId="{9FA54F70-2C6A-407D-8BD1-4C8A32E6048D}" srcOrd="0" destOrd="0" parTransId="{4E307286-DDAF-4331-AAD1-EFD98214DB65}" sibTransId="{252DBED0-A74A-47D7-9F49-A1C6BDBA3B86}"/>
    <dgm:cxn modelId="{B7F49FB6-5718-42FD-8BC5-F5BFE881DB79}" type="presOf" srcId="{55CE8D9D-A9A2-496E-A56E-ECF8AB715344}" destId="{95902312-BFC6-4A8D-8456-173C01B9292A}" srcOrd="0" destOrd="0" presId="urn:microsoft.com/office/officeart/2005/8/layout/chevron1"/>
    <dgm:cxn modelId="{BAED28C1-1DB9-4EE2-8AA6-B2BBA17B299C}" srcId="{9D5D7418-5A63-448F-A28A-D61DF244BBFE}" destId="{55CE8D9D-A9A2-496E-A56E-ECF8AB715344}" srcOrd="1" destOrd="0" parTransId="{695E530B-6594-43D7-93FF-F15658306BAD}" sibTransId="{D0ECDECD-C4BB-44A2-860E-1E29CA26E6C5}"/>
    <dgm:cxn modelId="{D22EABA0-A9A2-46A5-A228-0F63058AD5B3}" type="presParOf" srcId="{1D874F67-18D6-4473-8998-C49E3BD01977}" destId="{6C33B2C7-8024-414C-9150-134FA0F9725E}" srcOrd="0" destOrd="0" presId="urn:microsoft.com/office/officeart/2005/8/layout/chevron1"/>
    <dgm:cxn modelId="{3D624696-069F-4B4A-B8A7-5089A73B61B8}" type="presParOf" srcId="{1D874F67-18D6-4473-8998-C49E3BD01977}" destId="{104EE030-7DB9-43E0-98BB-DDF88BB934CA}" srcOrd="1" destOrd="0" presId="urn:microsoft.com/office/officeart/2005/8/layout/chevron1"/>
    <dgm:cxn modelId="{7ACC92D3-5772-42C2-A1C9-FA42BBE5E199}" type="presParOf" srcId="{1D874F67-18D6-4473-8998-C49E3BD01977}" destId="{95902312-BFC6-4A8D-8456-173C01B9292A}" srcOrd="2" destOrd="0" presId="urn:microsoft.com/office/officeart/2005/8/layout/chevron1"/>
    <dgm:cxn modelId="{18171CD1-F51A-48AC-BF61-C675B3684B5A}" type="presParOf" srcId="{1D874F67-18D6-4473-8998-C49E3BD01977}" destId="{8874EAF7-6F03-4F41-A964-CB9AE8EFB31E}" srcOrd="3" destOrd="0" presId="urn:microsoft.com/office/officeart/2005/8/layout/chevron1"/>
    <dgm:cxn modelId="{9156B8E8-B6CC-4F9F-A3C1-37E07B14EA0A}" type="presParOf" srcId="{1D874F67-18D6-4473-8998-C49E3BD01977}" destId="{2B71FA7A-4F06-4DF8-9A39-6B606DC63830}" srcOrd="4" destOrd="0" presId="urn:microsoft.com/office/officeart/2005/8/layout/chevron1"/>
    <dgm:cxn modelId="{AB5DC4DF-EEAC-40ED-A94D-10FCF9DD8B8C}" type="presParOf" srcId="{1D874F67-18D6-4473-8998-C49E3BD01977}" destId="{80F54B8D-3BF7-42A4-867D-21AF4B4F7418}" srcOrd="5" destOrd="0" presId="urn:microsoft.com/office/officeart/2005/8/layout/chevron1"/>
    <dgm:cxn modelId="{E95F985B-C2A1-4A1A-B5F7-FFAFB8C9EDC1}" type="presParOf" srcId="{1D874F67-18D6-4473-8998-C49E3BD01977}" destId="{295783B6-DE1F-4FA7-B8E3-D23A700067C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994504-4EB1-44FC-BAD2-D3B677A7A62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CDB0610-3A4A-4055-B221-A31431F812B6}">
      <dgm:prSet/>
      <dgm:spPr/>
      <dgm:t>
        <a:bodyPr/>
        <a:lstStyle/>
        <a:p>
          <a:r>
            <a:rPr lang="en-GB" b="0" dirty="0">
              <a:latin typeface="Arial Narrow" panose="020B0606020202030204" pitchFamily="34" charset="0"/>
            </a:rPr>
            <a:t>Prevention</a:t>
          </a:r>
        </a:p>
      </dgm:t>
    </dgm:pt>
    <dgm:pt modelId="{B36943A1-6195-43F7-84A8-D959799DC32F}" type="parTrans" cxnId="{6B5D20EC-D372-4350-80B5-2666B6034703}">
      <dgm:prSet/>
      <dgm:spPr/>
      <dgm:t>
        <a:bodyPr/>
        <a:lstStyle/>
        <a:p>
          <a:endParaRPr lang="en-GB"/>
        </a:p>
      </dgm:t>
    </dgm:pt>
    <dgm:pt modelId="{61BC9839-0BC7-4E06-8FE3-4726E19C31A8}" type="sibTrans" cxnId="{6B5D20EC-D372-4350-80B5-2666B6034703}">
      <dgm:prSet/>
      <dgm:spPr/>
      <dgm:t>
        <a:bodyPr/>
        <a:lstStyle/>
        <a:p>
          <a:endParaRPr lang="en-GB"/>
        </a:p>
      </dgm:t>
    </dgm:pt>
    <dgm:pt modelId="{7D06DDFA-F088-4A5D-974A-4DD8F334D76D}">
      <dgm:prSet/>
      <dgm:spPr/>
      <dgm:t>
        <a:bodyPr/>
        <a:lstStyle/>
        <a:p>
          <a:r>
            <a:rPr lang="en-GB" b="0" dirty="0">
              <a:latin typeface="Arial Narrow" panose="020B0606020202030204" pitchFamily="34" charset="0"/>
            </a:rPr>
            <a:t>Early identification/ Prognosis</a:t>
          </a:r>
        </a:p>
      </dgm:t>
    </dgm:pt>
    <dgm:pt modelId="{D11686A9-BAA3-464E-A479-EFFBF2479642}" type="parTrans" cxnId="{2F897861-E493-41D1-8D28-6DD434D39F50}">
      <dgm:prSet/>
      <dgm:spPr/>
      <dgm:t>
        <a:bodyPr/>
        <a:lstStyle/>
        <a:p>
          <a:endParaRPr lang="en-GB"/>
        </a:p>
      </dgm:t>
    </dgm:pt>
    <dgm:pt modelId="{5D291E9C-17AB-4E41-9BBC-4017D1BF112B}" type="sibTrans" cxnId="{2F897861-E493-41D1-8D28-6DD434D39F50}">
      <dgm:prSet/>
      <dgm:spPr/>
      <dgm:t>
        <a:bodyPr/>
        <a:lstStyle/>
        <a:p>
          <a:endParaRPr lang="en-GB"/>
        </a:p>
      </dgm:t>
    </dgm:pt>
    <dgm:pt modelId="{AC6ACF29-BB4E-430F-9647-800E8B37FB33}">
      <dgm:prSet/>
      <dgm:spPr/>
      <dgm:t>
        <a:bodyPr/>
        <a:lstStyle/>
        <a:p>
          <a:r>
            <a:rPr lang="en-GB" b="0" dirty="0">
              <a:latin typeface="Arial Narrow" panose="020B0606020202030204" pitchFamily="34" charset="0"/>
            </a:rPr>
            <a:t>Diagnosis</a:t>
          </a:r>
        </a:p>
      </dgm:t>
    </dgm:pt>
    <dgm:pt modelId="{FD19E6B7-0435-4B51-84D2-C36FEEA1E48B}" type="parTrans" cxnId="{93295743-DD70-45CF-BE1C-864D642DBFC8}">
      <dgm:prSet/>
      <dgm:spPr/>
      <dgm:t>
        <a:bodyPr/>
        <a:lstStyle/>
        <a:p>
          <a:endParaRPr lang="en-GB"/>
        </a:p>
      </dgm:t>
    </dgm:pt>
    <dgm:pt modelId="{83A91B52-A0B9-409B-8439-E96CF8AA3F91}" type="sibTrans" cxnId="{93295743-DD70-45CF-BE1C-864D642DBFC8}">
      <dgm:prSet/>
      <dgm:spPr/>
      <dgm:t>
        <a:bodyPr/>
        <a:lstStyle/>
        <a:p>
          <a:endParaRPr lang="en-GB"/>
        </a:p>
      </dgm:t>
    </dgm:pt>
    <dgm:pt modelId="{0E282513-57E6-444D-85FF-C37BF8A610F9}">
      <dgm:prSet/>
      <dgm:spPr/>
      <dgm:t>
        <a:bodyPr/>
        <a:lstStyle/>
        <a:p>
          <a:r>
            <a:rPr lang="en-GB" b="0" dirty="0">
              <a:latin typeface="Arial Narrow" panose="020B0606020202030204" pitchFamily="34" charset="0"/>
            </a:rPr>
            <a:t>Treatment selection</a:t>
          </a:r>
        </a:p>
      </dgm:t>
    </dgm:pt>
    <dgm:pt modelId="{8032EE56-47C1-4C79-A9EB-AEBCAA75FCB8}" type="parTrans" cxnId="{7781099F-1856-4D9D-BE9B-57AB938FB070}">
      <dgm:prSet/>
      <dgm:spPr/>
      <dgm:t>
        <a:bodyPr/>
        <a:lstStyle/>
        <a:p>
          <a:endParaRPr lang="en-GB"/>
        </a:p>
      </dgm:t>
    </dgm:pt>
    <dgm:pt modelId="{EF821685-96C1-4D36-AF18-56BE222AFA85}" type="sibTrans" cxnId="{7781099F-1856-4D9D-BE9B-57AB938FB070}">
      <dgm:prSet/>
      <dgm:spPr/>
      <dgm:t>
        <a:bodyPr/>
        <a:lstStyle/>
        <a:p>
          <a:endParaRPr lang="en-GB"/>
        </a:p>
      </dgm:t>
    </dgm:pt>
    <dgm:pt modelId="{AF9A6A57-ED08-4FAA-9B87-5DF24B203CBD}">
      <dgm:prSet/>
      <dgm:spPr/>
      <dgm:t>
        <a:bodyPr/>
        <a:lstStyle/>
        <a:p>
          <a:r>
            <a:rPr lang="en-GB" b="0" dirty="0">
              <a:latin typeface="Arial Narrow" panose="020B0606020202030204" pitchFamily="34" charset="0"/>
            </a:rPr>
            <a:t>Monitoring/ recurrence</a:t>
          </a:r>
        </a:p>
      </dgm:t>
    </dgm:pt>
    <dgm:pt modelId="{C39103EC-FD01-49D0-8F71-D243815BFE1A}" type="parTrans" cxnId="{4CEEB2D6-6C68-42F2-B7C5-47B12CFACD60}">
      <dgm:prSet/>
      <dgm:spPr/>
      <dgm:t>
        <a:bodyPr/>
        <a:lstStyle/>
        <a:p>
          <a:endParaRPr lang="en-GB"/>
        </a:p>
      </dgm:t>
    </dgm:pt>
    <dgm:pt modelId="{807DAF6F-EBD7-44DC-AF7C-EF472BE6B1A0}" type="sibTrans" cxnId="{4CEEB2D6-6C68-42F2-B7C5-47B12CFACD60}">
      <dgm:prSet/>
      <dgm:spPr/>
      <dgm:t>
        <a:bodyPr/>
        <a:lstStyle/>
        <a:p>
          <a:endParaRPr lang="en-GB"/>
        </a:p>
      </dgm:t>
    </dgm:pt>
    <dgm:pt modelId="{B98ABF9F-19C3-4ACC-938E-9ECDA46A8029}" type="pres">
      <dgm:prSet presAssocID="{4C994504-4EB1-44FC-BAD2-D3B677A7A620}" presName="Name0" presStyleCnt="0">
        <dgm:presLayoutVars>
          <dgm:dir/>
          <dgm:animLvl val="lvl"/>
          <dgm:resizeHandles val="exact"/>
        </dgm:presLayoutVars>
      </dgm:prSet>
      <dgm:spPr/>
    </dgm:pt>
    <dgm:pt modelId="{162A9FD2-0612-43DD-9397-0C3DF529CECD}" type="pres">
      <dgm:prSet presAssocID="{CCDB0610-3A4A-4055-B221-A31431F812B6}" presName="parTxOnly" presStyleLbl="node1" presStyleIdx="0" presStyleCnt="5" custScaleY="94404" custLinFactNeighborX="1126" custLinFactNeighborY="-6528">
        <dgm:presLayoutVars>
          <dgm:chMax val="0"/>
          <dgm:chPref val="0"/>
          <dgm:bulletEnabled val="1"/>
        </dgm:presLayoutVars>
      </dgm:prSet>
      <dgm:spPr/>
    </dgm:pt>
    <dgm:pt modelId="{C02272D2-D5B4-4D1B-8570-CA0C3DB07A6E}" type="pres">
      <dgm:prSet presAssocID="{61BC9839-0BC7-4E06-8FE3-4726E19C31A8}" presName="parTxOnlySpace" presStyleCnt="0"/>
      <dgm:spPr/>
    </dgm:pt>
    <dgm:pt modelId="{7DE86C4D-A06D-4B6A-A097-ACD881F6AAB2}" type="pres">
      <dgm:prSet presAssocID="{7D06DDFA-F088-4A5D-974A-4DD8F334D76D}" presName="parTxOnly" presStyleLbl="node1" presStyleIdx="1" presStyleCnt="5" custScaleY="94404" custLinFactNeighborX="1126" custLinFactNeighborY="-6528">
        <dgm:presLayoutVars>
          <dgm:chMax val="0"/>
          <dgm:chPref val="0"/>
          <dgm:bulletEnabled val="1"/>
        </dgm:presLayoutVars>
      </dgm:prSet>
      <dgm:spPr/>
    </dgm:pt>
    <dgm:pt modelId="{2EB135B0-FF07-4671-8D48-ADC73799ACAF}" type="pres">
      <dgm:prSet presAssocID="{5D291E9C-17AB-4E41-9BBC-4017D1BF112B}" presName="parTxOnlySpace" presStyleCnt="0"/>
      <dgm:spPr/>
    </dgm:pt>
    <dgm:pt modelId="{C513B78C-5155-4446-B2BF-1A7A1BBFA4CE}" type="pres">
      <dgm:prSet presAssocID="{AC6ACF29-BB4E-430F-9647-800E8B37FB33}" presName="parTxOnly" presStyleLbl="node1" presStyleIdx="2" presStyleCnt="5" custScaleY="94404" custLinFactNeighborX="1126" custLinFactNeighborY="-6528">
        <dgm:presLayoutVars>
          <dgm:chMax val="0"/>
          <dgm:chPref val="0"/>
          <dgm:bulletEnabled val="1"/>
        </dgm:presLayoutVars>
      </dgm:prSet>
      <dgm:spPr/>
    </dgm:pt>
    <dgm:pt modelId="{9B1F7862-58BA-4216-8C9B-46388AB8096C}" type="pres">
      <dgm:prSet presAssocID="{83A91B52-A0B9-409B-8439-E96CF8AA3F91}" presName="parTxOnlySpace" presStyleCnt="0"/>
      <dgm:spPr/>
    </dgm:pt>
    <dgm:pt modelId="{F2898860-5CB9-4519-B260-02AE944E4BF7}" type="pres">
      <dgm:prSet presAssocID="{0E282513-57E6-444D-85FF-C37BF8A610F9}" presName="parTxOnly" presStyleLbl="node1" presStyleIdx="3" presStyleCnt="5" custScaleY="94404" custLinFactNeighborX="1126" custLinFactNeighborY="-6528">
        <dgm:presLayoutVars>
          <dgm:chMax val="0"/>
          <dgm:chPref val="0"/>
          <dgm:bulletEnabled val="1"/>
        </dgm:presLayoutVars>
      </dgm:prSet>
      <dgm:spPr/>
    </dgm:pt>
    <dgm:pt modelId="{5E49E44C-3C7C-4C90-8937-9B5326CDE6ED}" type="pres">
      <dgm:prSet presAssocID="{EF821685-96C1-4D36-AF18-56BE222AFA85}" presName="parTxOnlySpace" presStyleCnt="0"/>
      <dgm:spPr/>
    </dgm:pt>
    <dgm:pt modelId="{CFD0A285-759C-408C-B9B1-9B636719E63F}" type="pres">
      <dgm:prSet presAssocID="{AF9A6A57-ED08-4FAA-9B87-5DF24B203CBD}" presName="parTxOnly" presStyleLbl="node1" presStyleIdx="4" presStyleCnt="5" custScaleY="94404" custLinFactNeighborX="1124" custLinFactNeighborY="-6528">
        <dgm:presLayoutVars>
          <dgm:chMax val="0"/>
          <dgm:chPref val="0"/>
          <dgm:bulletEnabled val="1"/>
        </dgm:presLayoutVars>
      </dgm:prSet>
      <dgm:spPr/>
    </dgm:pt>
  </dgm:ptLst>
  <dgm:cxnLst>
    <dgm:cxn modelId="{90B6DC01-3411-4397-BA3B-40260CB48E1D}" type="presOf" srcId="{AC6ACF29-BB4E-430F-9647-800E8B37FB33}" destId="{C513B78C-5155-4446-B2BF-1A7A1BBFA4CE}" srcOrd="0" destOrd="0" presId="urn:microsoft.com/office/officeart/2005/8/layout/chevron1"/>
    <dgm:cxn modelId="{F5CC6C15-5DB2-4E50-9B5A-F44A86C4960C}" type="presOf" srcId="{AF9A6A57-ED08-4FAA-9B87-5DF24B203CBD}" destId="{CFD0A285-759C-408C-B9B1-9B636719E63F}" srcOrd="0" destOrd="0" presId="urn:microsoft.com/office/officeart/2005/8/layout/chevron1"/>
    <dgm:cxn modelId="{49B33B42-E1B5-47B2-AB83-D6E932CC0FF5}" type="presOf" srcId="{0E282513-57E6-444D-85FF-C37BF8A610F9}" destId="{F2898860-5CB9-4519-B260-02AE944E4BF7}" srcOrd="0" destOrd="0" presId="urn:microsoft.com/office/officeart/2005/8/layout/chevron1"/>
    <dgm:cxn modelId="{93295743-DD70-45CF-BE1C-864D642DBFC8}" srcId="{4C994504-4EB1-44FC-BAD2-D3B677A7A620}" destId="{AC6ACF29-BB4E-430F-9647-800E8B37FB33}" srcOrd="2" destOrd="0" parTransId="{FD19E6B7-0435-4B51-84D2-C36FEEA1E48B}" sibTransId="{83A91B52-A0B9-409B-8439-E96CF8AA3F91}"/>
    <dgm:cxn modelId="{EAFABF5E-BC99-40B5-9186-42414D778711}" type="presOf" srcId="{CCDB0610-3A4A-4055-B221-A31431F812B6}" destId="{162A9FD2-0612-43DD-9397-0C3DF529CECD}" srcOrd="0" destOrd="0" presId="urn:microsoft.com/office/officeart/2005/8/layout/chevron1"/>
    <dgm:cxn modelId="{2F897861-E493-41D1-8D28-6DD434D39F50}" srcId="{4C994504-4EB1-44FC-BAD2-D3B677A7A620}" destId="{7D06DDFA-F088-4A5D-974A-4DD8F334D76D}" srcOrd="1" destOrd="0" parTransId="{D11686A9-BAA3-464E-A479-EFFBF2479642}" sibTransId="{5D291E9C-17AB-4E41-9BBC-4017D1BF112B}"/>
    <dgm:cxn modelId="{D7491B79-1823-4EFC-AB3C-0571A44EF3E0}" type="presOf" srcId="{7D06DDFA-F088-4A5D-974A-4DD8F334D76D}" destId="{7DE86C4D-A06D-4B6A-A097-ACD881F6AAB2}" srcOrd="0" destOrd="0" presId="urn:microsoft.com/office/officeart/2005/8/layout/chevron1"/>
    <dgm:cxn modelId="{7781099F-1856-4D9D-BE9B-57AB938FB070}" srcId="{4C994504-4EB1-44FC-BAD2-D3B677A7A620}" destId="{0E282513-57E6-444D-85FF-C37BF8A610F9}" srcOrd="3" destOrd="0" parTransId="{8032EE56-47C1-4C79-A9EB-AEBCAA75FCB8}" sibTransId="{EF821685-96C1-4D36-AF18-56BE222AFA85}"/>
    <dgm:cxn modelId="{4CEEB2D6-6C68-42F2-B7C5-47B12CFACD60}" srcId="{4C994504-4EB1-44FC-BAD2-D3B677A7A620}" destId="{AF9A6A57-ED08-4FAA-9B87-5DF24B203CBD}" srcOrd="4" destOrd="0" parTransId="{C39103EC-FD01-49D0-8F71-D243815BFE1A}" sibTransId="{807DAF6F-EBD7-44DC-AF7C-EF472BE6B1A0}"/>
    <dgm:cxn modelId="{193041E7-753A-471F-B00D-CB990BB14AC8}" type="presOf" srcId="{4C994504-4EB1-44FC-BAD2-D3B677A7A620}" destId="{B98ABF9F-19C3-4ACC-938E-9ECDA46A8029}" srcOrd="0" destOrd="0" presId="urn:microsoft.com/office/officeart/2005/8/layout/chevron1"/>
    <dgm:cxn modelId="{6B5D20EC-D372-4350-80B5-2666B6034703}" srcId="{4C994504-4EB1-44FC-BAD2-D3B677A7A620}" destId="{CCDB0610-3A4A-4055-B221-A31431F812B6}" srcOrd="0" destOrd="0" parTransId="{B36943A1-6195-43F7-84A8-D959799DC32F}" sibTransId="{61BC9839-0BC7-4E06-8FE3-4726E19C31A8}"/>
    <dgm:cxn modelId="{1FE343EE-2BA4-4095-9852-96D934592D6F}" type="presParOf" srcId="{B98ABF9F-19C3-4ACC-938E-9ECDA46A8029}" destId="{162A9FD2-0612-43DD-9397-0C3DF529CECD}" srcOrd="0" destOrd="0" presId="urn:microsoft.com/office/officeart/2005/8/layout/chevron1"/>
    <dgm:cxn modelId="{A4E34071-6B6B-4778-83B9-A52B270BE8DB}" type="presParOf" srcId="{B98ABF9F-19C3-4ACC-938E-9ECDA46A8029}" destId="{C02272D2-D5B4-4D1B-8570-CA0C3DB07A6E}" srcOrd="1" destOrd="0" presId="urn:microsoft.com/office/officeart/2005/8/layout/chevron1"/>
    <dgm:cxn modelId="{51274A30-DEAD-4353-94D5-940519F092CB}" type="presParOf" srcId="{B98ABF9F-19C3-4ACC-938E-9ECDA46A8029}" destId="{7DE86C4D-A06D-4B6A-A097-ACD881F6AAB2}" srcOrd="2" destOrd="0" presId="urn:microsoft.com/office/officeart/2005/8/layout/chevron1"/>
    <dgm:cxn modelId="{06A9FEB9-2F00-4FC0-82F2-025DD44765CD}" type="presParOf" srcId="{B98ABF9F-19C3-4ACC-938E-9ECDA46A8029}" destId="{2EB135B0-FF07-4671-8D48-ADC73799ACAF}" srcOrd="3" destOrd="0" presId="urn:microsoft.com/office/officeart/2005/8/layout/chevron1"/>
    <dgm:cxn modelId="{9D66997E-5653-436F-913F-4CD61E0D60D1}" type="presParOf" srcId="{B98ABF9F-19C3-4ACC-938E-9ECDA46A8029}" destId="{C513B78C-5155-4446-B2BF-1A7A1BBFA4CE}" srcOrd="4" destOrd="0" presId="urn:microsoft.com/office/officeart/2005/8/layout/chevron1"/>
    <dgm:cxn modelId="{5D36EE4E-A725-4E7E-9F02-BE282DDA8459}" type="presParOf" srcId="{B98ABF9F-19C3-4ACC-938E-9ECDA46A8029}" destId="{9B1F7862-58BA-4216-8C9B-46388AB8096C}" srcOrd="5" destOrd="0" presId="urn:microsoft.com/office/officeart/2005/8/layout/chevron1"/>
    <dgm:cxn modelId="{C09496C1-3D12-45B0-84CC-ED9CB0FB3463}" type="presParOf" srcId="{B98ABF9F-19C3-4ACC-938E-9ECDA46A8029}" destId="{F2898860-5CB9-4519-B260-02AE944E4BF7}" srcOrd="6" destOrd="0" presId="urn:microsoft.com/office/officeart/2005/8/layout/chevron1"/>
    <dgm:cxn modelId="{ECAC0DD1-FE45-46DB-94F1-6E73AD835A2E}" type="presParOf" srcId="{B98ABF9F-19C3-4ACC-938E-9ECDA46A8029}" destId="{5E49E44C-3C7C-4C90-8937-9B5326CDE6ED}" srcOrd="7" destOrd="0" presId="urn:microsoft.com/office/officeart/2005/8/layout/chevron1"/>
    <dgm:cxn modelId="{9E8C1C08-63F4-42AD-8938-1869B487C126}" type="presParOf" srcId="{B98ABF9F-19C3-4ACC-938E-9ECDA46A8029}" destId="{CFD0A285-759C-408C-B9B1-9B636719E63F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06104-E566-4FF5-911E-3CE3A98512F7}">
      <dsp:nvSpPr>
        <dsp:cNvPr id="0" name=""/>
        <dsp:cNvSpPr/>
      </dsp:nvSpPr>
      <dsp:spPr>
        <a:xfrm>
          <a:off x="1316742" y="1715742"/>
          <a:ext cx="922021" cy="922021"/>
        </a:xfrm>
        <a:prstGeom prst="ellips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Analysis Team</a:t>
          </a:r>
        </a:p>
      </dsp:txBody>
      <dsp:txXfrm>
        <a:off x="1451769" y="1850769"/>
        <a:ext cx="651967" cy="651967"/>
      </dsp:txXfrm>
    </dsp:sp>
    <dsp:sp modelId="{59F2AD4C-16B3-4ECE-A538-ADD975364AAF}">
      <dsp:nvSpPr>
        <dsp:cNvPr id="0" name=""/>
        <dsp:cNvSpPr/>
      </dsp:nvSpPr>
      <dsp:spPr>
        <a:xfrm rot="10800000">
          <a:off x="438234" y="2045365"/>
          <a:ext cx="830189" cy="26277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bg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172CBC-597E-45AD-AC0C-A2E90A517EA4}">
      <dsp:nvSpPr>
        <dsp:cNvPr id="0" name=""/>
        <dsp:cNvSpPr/>
      </dsp:nvSpPr>
      <dsp:spPr>
        <a:xfrm>
          <a:off x="274" y="1826385"/>
          <a:ext cx="875920" cy="700736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MP/MG</a:t>
          </a:r>
        </a:p>
      </dsp:txBody>
      <dsp:txXfrm>
        <a:off x="20798" y="1846909"/>
        <a:ext cx="834872" cy="659688"/>
      </dsp:txXfrm>
    </dsp:sp>
    <dsp:sp modelId="{57B1688B-206C-4A7F-A2E5-F92EE9A239AD}">
      <dsp:nvSpPr>
        <dsp:cNvPr id="0" name=""/>
        <dsp:cNvSpPr/>
      </dsp:nvSpPr>
      <dsp:spPr>
        <a:xfrm rot="13524728">
          <a:off x="710307" y="1385497"/>
          <a:ext cx="834005" cy="26277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bg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1C633-0CF4-424A-B832-713601E30CC6}">
      <dsp:nvSpPr>
        <dsp:cNvPr id="0" name=""/>
        <dsp:cNvSpPr/>
      </dsp:nvSpPr>
      <dsp:spPr>
        <a:xfrm>
          <a:off x="396613" y="869538"/>
          <a:ext cx="875920" cy="700736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Biocurator</a:t>
          </a:r>
        </a:p>
      </dsp:txBody>
      <dsp:txXfrm>
        <a:off x="417137" y="890062"/>
        <a:ext cx="834872" cy="659688"/>
      </dsp:txXfrm>
    </dsp:sp>
    <dsp:sp modelId="{047D3F8E-2D81-4CD8-B296-2FD35C870C89}">
      <dsp:nvSpPr>
        <dsp:cNvPr id="0" name=""/>
        <dsp:cNvSpPr/>
      </dsp:nvSpPr>
      <dsp:spPr>
        <a:xfrm rot="16234720">
          <a:off x="1365577" y="1113743"/>
          <a:ext cx="843170" cy="26277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bg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68C659-51E4-4183-98F3-E14CC306C41B}">
      <dsp:nvSpPr>
        <dsp:cNvPr id="0" name=""/>
        <dsp:cNvSpPr/>
      </dsp:nvSpPr>
      <dsp:spPr>
        <a:xfrm>
          <a:off x="1353459" y="473199"/>
          <a:ext cx="875920" cy="700736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Genetic Counselor</a:t>
          </a:r>
        </a:p>
      </dsp:txBody>
      <dsp:txXfrm>
        <a:off x="1373983" y="493723"/>
        <a:ext cx="834872" cy="659688"/>
      </dsp:txXfrm>
    </dsp:sp>
    <dsp:sp modelId="{74E2C7D6-7B1E-4819-B9E0-201EA2C41133}">
      <dsp:nvSpPr>
        <dsp:cNvPr id="0" name=""/>
        <dsp:cNvSpPr/>
      </dsp:nvSpPr>
      <dsp:spPr>
        <a:xfrm rot="18924377">
          <a:off x="2018679" y="1387697"/>
          <a:ext cx="852270" cy="26277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bg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897B8D-E1F0-4C24-91B7-D5943F884DAB}">
      <dsp:nvSpPr>
        <dsp:cNvPr id="0" name=""/>
        <dsp:cNvSpPr/>
      </dsp:nvSpPr>
      <dsp:spPr>
        <a:xfrm>
          <a:off x="2310306" y="869538"/>
          <a:ext cx="875920" cy="700736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Treating Team</a:t>
          </a:r>
        </a:p>
      </dsp:txBody>
      <dsp:txXfrm>
        <a:off x="2330830" y="890062"/>
        <a:ext cx="834872" cy="659688"/>
      </dsp:txXfrm>
    </dsp:sp>
    <dsp:sp modelId="{ACC832F8-1A92-41F6-9FB6-D2924C7002BB}">
      <dsp:nvSpPr>
        <dsp:cNvPr id="0" name=""/>
        <dsp:cNvSpPr/>
      </dsp:nvSpPr>
      <dsp:spPr>
        <a:xfrm>
          <a:off x="2288584" y="2045365"/>
          <a:ext cx="856020" cy="26277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bg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C7F4A-412B-49DA-A2C6-33637519BD10}">
      <dsp:nvSpPr>
        <dsp:cNvPr id="0" name=""/>
        <dsp:cNvSpPr/>
      </dsp:nvSpPr>
      <dsp:spPr>
        <a:xfrm>
          <a:off x="2706645" y="1826385"/>
          <a:ext cx="875920" cy="700736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Outside Faculty Expert (prn)</a:t>
          </a:r>
        </a:p>
      </dsp:txBody>
      <dsp:txXfrm>
        <a:off x="2727169" y="1846909"/>
        <a:ext cx="834872" cy="659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499E9-8806-479D-96C8-E8413E1C9669}">
      <dsp:nvSpPr>
        <dsp:cNvPr id="0" name=""/>
        <dsp:cNvSpPr/>
      </dsp:nvSpPr>
      <dsp:spPr>
        <a:xfrm>
          <a:off x="574990" y="1513130"/>
          <a:ext cx="378550" cy="11476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275" y="0"/>
              </a:lnTo>
              <a:lnTo>
                <a:pt x="189275" y="1147656"/>
              </a:lnTo>
              <a:lnTo>
                <a:pt x="378550" y="11476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734053" y="2056747"/>
        <a:ext cx="60423" cy="60423"/>
      </dsp:txXfrm>
    </dsp:sp>
    <dsp:sp modelId="{6DC5F045-0D35-4728-8C37-BFC4B0D38BE7}">
      <dsp:nvSpPr>
        <dsp:cNvPr id="0" name=""/>
        <dsp:cNvSpPr/>
      </dsp:nvSpPr>
      <dsp:spPr>
        <a:xfrm>
          <a:off x="574990" y="1513130"/>
          <a:ext cx="378550" cy="4289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275" y="0"/>
              </a:lnTo>
              <a:lnTo>
                <a:pt x="189275" y="428919"/>
              </a:lnTo>
              <a:lnTo>
                <a:pt x="378550" y="42891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749963" y="1713288"/>
        <a:ext cx="28603" cy="28603"/>
      </dsp:txXfrm>
    </dsp:sp>
    <dsp:sp modelId="{E2C4042B-5E17-4591-B6E2-8DC492B8D74F}">
      <dsp:nvSpPr>
        <dsp:cNvPr id="0" name=""/>
        <dsp:cNvSpPr/>
      </dsp:nvSpPr>
      <dsp:spPr>
        <a:xfrm>
          <a:off x="574990" y="1223313"/>
          <a:ext cx="378550" cy="289817"/>
        </a:xfrm>
        <a:custGeom>
          <a:avLst/>
          <a:gdLst/>
          <a:ahLst/>
          <a:cxnLst/>
          <a:rect l="0" t="0" r="0" b="0"/>
          <a:pathLst>
            <a:path>
              <a:moveTo>
                <a:pt x="0" y="289817"/>
              </a:moveTo>
              <a:lnTo>
                <a:pt x="189275" y="289817"/>
              </a:lnTo>
              <a:lnTo>
                <a:pt x="189275" y="0"/>
              </a:lnTo>
              <a:lnTo>
                <a:pt x="37855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752347" y="1356303"/>
        <a:ext cx="23837" cy="23837"/>
      </dsp:txXfrm>
    </dsp:sp>
    <dsp:sp modelId="{ECEBAF12-CF67-4EE6-ACAE-C86CEA175F60}">
      <dsp:nvSpPr>
        <dsp:cNvPr id="0" name=""/>
        <dsp:cNvSpPr/>
      </dsp:nvSpPr>
      <dsp:spPr>
        <a:xfrm>
          <a:off x="574990" y="504576"/>
          <a:ext cx="378550" cy="1008554"/>
        </a:xfrm>
        <a:custGeom>
          <a:avLst/>
          <a:gdLst/>
          <a:ahLst/>
          <a:cxnLst/>
          <a:rect l="0" t="0" r="0" b="0"/>
          <a:pathLst>
            <a:path>
              <a:moveTo>
                <a:pt x="0" y="1008554"/>
              </a:moveTo>
              <a:lnTo>
                <a:pt x="189275" y="1008554"/>
              </a:lnTo>
              <a:lnTo>
                <a:pt x="189275" y="0"/>
              </a:lnTo>
              <a:lnTo>
                <a:pt x="37855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737334" y="981922"/>
        <a:ext cx="53862" cy="53862"/>
      </dsp:txXfrm>
    </dsp:sp>
    <dsp:sp modelId="{42E3B680-B56F-401F-8B15-A8D5C541323A}">
      <dsp:nvSpPr>
        <dsp:cNvPr id="0" name=""/>
        <dsp:cNvSpPr/>
      </dsp:nvSpPr>
      <dsp:spPr>
        <a:xfrm rot="16200000">
          <a:off x="-1225634" y="1225635"/>
          <a:ext cx="3026261" cy="574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Genomics Review Boards</a:t>
          </a:r>
        </a:p>
      </dsp:txBody>
      <dsp:txXfrm>
        <a:off x="-1225634" y="1225635"/>
        <a:ext cx="3026261" cy="574989"/>
      </dsp:txXfrm>
    </dsp:sp>
    <dsp:sp modelId="{47847984-F140-4FAB-BFE1-F954E2A4754A}">
      <dsp:nvSpPr>
        <dsp:cNvPr id="0" name=""/>
        <dsp:cNvSpPr/>
      </dsp:nvSpPr>
      <dsp:spPr>
        <a:xfrm>
          <a:off x="953540" y="217081"/>
          <a:ext cx="1885965" cy="5749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Pediatrics</a:t>
          </a:r>
        </a:p>
      </dsp:txBody>
      <dsp:txXfrm>
        <a:off x="953540" y="217081"/>
        <a:ext cx="1885965" cy="574989"/>
      </dsp:txXfrm>
    </dsp:sp>
    <dsp:sp modelId="{D072CFCC-65A3-4012-BEA8-A6C3F8D2A9D9}">
      <dsp:nvSpPr>
        <dsp:cNvPr id="0" name=""/>
        <dsp:cNvSpPr/>
      </dsp:nvSpPr>
      <dsp:spPr>
        <a:xfrm>
          <a:off x="953540" y="935818"/>
          <a:ext cx="1885965" cy="5749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Cardiovascular</a:t>
          </a:r>
        </a:p>
      </dsp:txBody>
      <dsp:txXfrm>
        <a:off x="953540" y="935818"/>
        <a:ext cx="1885965" cy="574989"/>
      </dsp:txXfrm>
    </dsp:sp>
    <dsp:sp modelId="{5A43CE21-72F1-4E63-B0FF-A6358BAF9F32}">
      <dsp:nvSpPr>
        <dsp:cNvPr id="0" name=""/>
        <dsp:cNvSpPr/>
      </dsp:nvSpPr>
      <dsp:spPr>
        <a:xfrm>
          <a:off x="953540" y="1654555"/>
          <a:ext cx="1885965" cy="5749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Oncology</a:t>
          </a:r>
        </a:p>
      </dsp:txBody>
      <dsp:txXfrm>
        <a:off x="953540" y="1654555"/>
        <a:ext cx="1885965" cy="574989"/>
      </dsp:txXfrm>
    </dsp:sp>
    <dsp:sp modelId="{42FB45B9-0FC8-4923-8B23-3A6543CB2F13}">
      <dsp:nvSpPr>
        <dsp:cNvPr id="0" name=""/>
        <dsp:cNvSpPr/>
      </dsp:nvSpPr>
      <dsp:spPr>
        <a:xfrm>
          <a:off x="953540" y="2373292"/>
          <a:ext cx="1885965" cy="5749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Pharmacogenomics</a:t>
          </a:r>
        </a:p>
      </dsp:txBody>
      <dsp:txXfrm>
        <a:off x="953540" y="2373292"/>
        <a:ext cx="1885965" cy="5749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3B2C7-8024-414C-9150-134FA0F9725E}">
      <dsp:nvSpPr>
        <dsp:cNvPr id="0" name=""/>
        <dsp:cNvSpPr/>
      </dsp:nvSpPr>
      <dsp:spPr>
        <a:xfrm>
          <a:off x="4880" y="0"/>
          <a:ext cx="2841251" cy="747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Disease focussed</a:t>
          </a:r>
        </a:p>
      </dsp:txBody>
      <dsp:txXfrm>
        <a:off x="378867" y="0"/>
        <a:ext cx="2093277" cy="747974"/>
      </dsp:txXfrm>
    </dsp:sp>
    <dsp:sp modelId="{95902312-BFC6-4A8D-8456-173C01B9292A}">
      <dsp:nvSpPr>
        <dsp:cNvPr id="0" name=""/>
        <dsp:cNvSpPr/>
      </dsp:nvSpPr>
      <dsp:spPr>
        <a:xfrm>
          <a:off x="2562006" y="0"/>
          <a:ext cx="2841251" cy="747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Informing treatment decisions</a:t>
          </a:r>
        </a:p>
      </dsp:txBody>
      <dsp:txXfrm>
        <a:off x="2935993" y="0"/>
        <a:ext cx="2093277" cy="747974"/>
      </dsp:txXfrm>
    </dsp:sp>
    <dsp:sp modelId="{2B71FA7A-4F06-4DF8-9A39-6B606DC63830}">
      <dsp:nvSpPr>
        <dsp:cNvPr id="0" name=""/>
        <dsp:cNvSpPr/>
      </dsp:nvSpPr>
      <dsp:spPr>
        <a:xfrm>
          <a:off x="5119132" y="0"/>
          <a:ext cx="2841251" cy="747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Population based</a:t>
          </a:r>
        </a:p>
      </dsp:txBody>
      <dsp:txXfrm>
        <a:off x="5493119" y="0"/>
        <a:ext cx="2093277" cy="747974"/>
      </dsp:txXfrm>
    </dsp:sp>
    <dsp:sp modelId="{295783B6-DE1F-4FA7-B8E3-D23A700067CA}">
      <dsp:nvSpPr>
        <dsp:cNvPr id="0" name=""/>
        <dsp:cNvSpPr/>
      </dsp:nvSpPr>
      <dsp:spPr>
        <a:xfrm>
          <a:off x="7676258" y="0"/>
          <a:ext cx="2841251" cy="7479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Predictive</a:t>
          </a:r>
        </a:p>
      </dsp:txBody>
      <dsp:txXfrm>
        <a:off x="8050245" y="0"/>
        <a:ext cx="2093277" cy="7479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A9FD2-0612-43DD-9397-0C3DF529CECD}">
      <dsp:nvSpPr>
        <dsp:cNvPr id="0" name=""/>
        <dsp:cNvSpPr/>
      </dsp:nvSpPr>
      <dsp:spPr>
        <a:xfrm>
          <a:off x="5712" y="187572"/>
          <a:ext cx="2539448" cy="9589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kern="1200" dirty="0">
              <a:latin typeface="Arial Narrow" panose="020B0606020202030204" pitchFamily="34" charset="0"/>
            </a:rPr>
            <a:t>Prevention</a:t>
          </a:r>
        </a:p>
      </dsp:txBody>
      <dsp:txXfrm>
        <a:off x="485180" y="187572"/>
        <a:ext cx="1580512" cy="958936"/>
      </dsp:txXfrm>
    </dsp:sp>
    <dsp:sp modelId="{7DE86C4D-A06D-4B6A-A097-ACD881F6AAB2}">
      <dsp:nvSpPr>
        <dsp:cNvPr id="0" name=""/>
        <dsp:cNvSpPr/>
      </dsp:nvSpPr>
      <dsp:spPr>
        <a:xfrm>
          <a:off x="2291216" y="187572"/>
          <a:ext cx="2539448" cy="9589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kern="1200" dirty="0">
              <a:latin typeface="Arial Narrow" panose="020B0606020202030204" pitchFamily="34" charset="0"/>
            </a:rPr>
            <a:t>Early identification/ Prognosis</a:t>
          </a:r>
        </a:p>
      </dsp:txBody>
      <dsp:txXfrm>
        <a:off x="2770684" y="187572"/>
        <a:ext cx="1580512" cy="958936"/>
      </dsp:txXfrm>
    </dsp:sp>
    <dsp:sp modelId="{C513B78C-5155-4446-B2BF-1A7A1BBFA4CE}">
      <dsp:nvSpPr>
        <dsp:cNvPr id="0" name=""/>
        <dsp:cNvSpPr/>
      </dsp:nvSpPr>
      <dsp:spPr>
        <a:xfrm>
          <a:off x="4576720" y="187572"/>
          <a:ext cx="2539448" cy="9589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kern="1200" dirty="0">
              <a:latin typeface="Arial Narrow" panose="020B0606020202030204" pitchFamily="34" charset="0"/>
            </a:rPr>
            <a:t>Diagnosis</a:t>
          </a:r>
        </a:p>
      </dsp:txBody>
      <dsp:txXfrm>
        <a:off x="5056188" y="187572"/>
        <a:ext cx="1580512" cy="958936"/>
      </dsp:txXfrm>
    </dsp:sp>
    <dsp:sp modelId="{F2898860-5CB9-4519-B260-02AE944E4BF7}">
      <dsp:nvSpPr>
        <dsp:cNvPr id="0" name=""/>
        <dsp:cNvSpPr/>
      </dsp:nvSpPr>
      <dsp:spPr>
        <a:xfrm>
          <a:off x="6862225" y="187572"/>
          <a:ext cx="2539448" cy="9589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kern="1200" dirty="0">
              <a:latin typeface="Arial Narrow" panose="020B0606020202030204" pitchFamily="34" charset="0"/>
            </a:rPr>
            <a:t>Treatment selection</a:t>
          </a:r>
        </a:p>
      </dsp:txBody>
      <dsp:txXfrm>
        <a:off x="7341693" y="187572"/>
        <a:ext cx="1580512" cy="958936"/>
      </dsp:txXfrm>
    </dsp:sp>
    <dsp:sp modelId="{CFD0A285-759C-408C-B9B1-9B636719E63F}">
      <dsp:nvSpPr>
        <dsp:cNvPr id="0" name=""/>
        <dsp:cNvSpPr/>
      </dsp:nvSpPr>
      <dsp:spPr>
        <a:xfrm>
          <a:off x="9147723" y="187572"/>
          <a:ext cx="2539448" cy="9589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kern="1200" dirty="0">
              <a:latin typeface="Arial Narrow" panose="020B0606020202030204" pitchFamily="34" charset="0"/>
            </a:rPr>
            <a:t>Monitoring/ recurrence</a:t>
          </a:r>
        </a:p>
      </dsp:txBody>
      <dsp:txXfrm>
        <a:off x="9627191" y="187572"/>
        <a:ext cx="1580512" cy="9589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66FC1-939C-D540-BAD0-35D30E0E5F72}" type="datetimeFigureOut">
              <a:rPr lang="en-US" smtClean="0"/>
              <a:t>9/19/21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31BC8-5CF5-3D45-A1C2-0D1521B7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41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F8F521-70AE-624A-9823-ED572F63BD8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56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endParaRPr lang="en-US" sz="1200" b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5E419-A7A0-104D-B330-551B500EF9B7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EFB70-6BD1-DC47-8A66-6FEE79AE32B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69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57A7B8-EAD2-9846-9761-91C91B5D58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936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9712C-4843-AC4D-9C93-ACDE1DCE63E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27701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9712C-4843-AC4D-9C93-ACDE1DCE63E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25093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10237-F78C-408F-8D67-D41026643F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31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10237-F78C-408F-8D67-D41026643F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09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380FC-D4F9-7D42-BE26-F065FFD7B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FF3A3-D42C-584A-B0C6-16A85B358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5DF3A-2039-024C-B704-EC4D2B52D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7488-84C2-964C-BF87-64DB229C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DD315-6D8C-3D43-B1EF-5655F5065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CEEC-FDF8-704E-B951-73171FB8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10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2CDF0-DDF2-8B49-BF10-D3C542910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6D3DBB-4C89-EA4F-A662-4C897C0C8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DD19C-7060-FC46-B175-A5B1F107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6D43E-7030-1C4F-8647-507FA032C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2DDF3-7988-E047-968E-AC4A8E41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CEEC-FDF8-704E-B951-73171FB8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80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6B8A51-5E62-BB40-BD75-F0F7BB2BB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84460A-E79E-414A-B218-7CA7C02E1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23470-5627-9A41-834C-8284EA38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FA72D-F904-4A46-8FD1-F1B274F52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E8E05-BDFD-504D-90CB-3240CA11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CEEC-FDF8-704E-B951-73171FB8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55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no arrow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22573" y="6499477"/>
            <a:ext cx="497188" cy="295276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accent6"/>
                </a:solidFill>
                <a:latin typeface="Arial Narrow" panose="020B0606020202030204" pitchFamily="34" charset="0"/>
              </a:defRPr>
            </a:lvl1pPr>
          </a:lstStyle>
          <a:p>
            <a:fld id="{67DE7D0A-5CC0-CD4F-AD63-02ED5F8284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2" y="1680294"/>
            <a:ext cx="11012969" cy="4881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199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43200"/>
            <a:ext cx="12192000" cy="2743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5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401464"/>
            <a:ext cx="6250517" cy="759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878418" y="684217"/>
            <a:ext cx="1286933" cy="1379537"/>
            <a:chOff x="3293" y="737"/>
            <a:chExt cx="796" cy="867"/>
          </a:xfrm>
          <a:solidFill>
            <a:schemeClr val="tx1"/>
          </a:solidFill>
        </p:grpSpPr>
        <p:sp>
          <p:nvSpPr>
            <p:cNvPr id="7" name="Freeform 19"/>
            <p:cNvSpPr>
              <a:spLocks noEditPoints="1"/>
            </p:cNvSpPr>
            <p:nvPr/>
          </p:nvSpPr>
          <p:spPr bwMode="auto">
            <a:xfrm>
              <a:off x="3413" y="1159"/>
              <a:ext cx="556" cy="445"/>
            </a:xfrm>
            <a:custGeom>
              <a:avLst/>
              <a:gdLst>
                <a:gd name="T0" fmla="*/ 283 w 359"/>
                <a:gd name="T1" fmla="*/ 0 h 287"/>
                <a:gd name="T2" fmla="*/ 207 w 359"/>
                <a:gd name="T3" fmla="*/ 0 h 287"/>
                <a:gd name="T4" fmla="*/ 207 w 359"/>
                <a:gd name="T5" fmla="*/ 86 h 287"/>
                <a:gd name="T6" fmla="*/ 244 w 359"/>
                <a:gd name="T7" fmla="*/ 171 h 287"/>
                <a:gd name="T8" fmla="*/ 244 w 359"/>
                <a:gd name="T9" fmla="*/ 159 h 287"/>
                <a:gd name="T10" fmla="*/ 224 w 359"/>
                <a:gd name="T11" fmla="*/ 96 h 287"/>
                <a:gd name="T12" fmla="*/ 224 w 359"/>
                <a:gd name="T13" fmla="*/ 74 h 287"/>
                <a:gd name="T14" fmla="*/ 253 w 359"/>
                <a:gd name="T15" fmla="*/ 74 h 287"/>
                <a:gd name="T16" fmla="*/ 253 w 359"/>
                <a:gd name="T17" fmla="*/ 171 h 287"/>
                <a:gd name="T18" fmla="*/ 180 w 359"/>
                <a:gd name="T19" fmla="*/ 280 h 287"/>
                <a:gd name="T20" fmla="*/ 106 w 359"/>
                <a:gd name="T21" fmla="*/ 177 h 287"/>
                <a:gd name="T22" fmla="*/ 151 w 359"/>
                <a:gd name="T23" fmla="*/ 86 h 287"/>
                <a:gd name="T24" fmla="*/ 151 w 359"/>
                <a:gd name="T25" fmla="*/ 74 h 287"/>
                <a:gd name="T26" fmla="*/ 180 w 359"/>
                <a:gd name="T27" fmla="*/ 74 h 287"/>
                <a:gd name="T28" fmla="*/ 198 w 359"/>
                <a:gd name="T29" fmla="*/ 74 h 287"/>
                <a:gd name="T30" fmla="*/ 198 w 359"/>
                <a:gd name="T31" fmla="*/ 56 h 287"/>
                <a:gd name="T32" fmla="*/ 180 w 359"/>
                <a:gd name="T33" fmla="*/ 56 h 287"/>
                <a:gd name="T34" fmla="*/ 151 w 359"/>
                <a:gd name="T35" fmla="*/ 56 h 287"/>
                <a:gd name="T36" fmla="*/ 151 w 359"/>
                <a:gd name="T37" fmla="*/ 56 h 287"/>
                <a:gd name="T38" fmla="*/ 134 w 359"/>
                <a:gd name="T39" fmla="*/ 56 h 287"/>
                <a:gd name="T40" fmla="*/ 134 w 359"/>
                <a:gd name="T41" fmla="*/ 56 h 287"/>
                <a:gd name="T42" fmla="*/ 89 w 359"/>
                <a:gd name="T43" fmla="*/ 56 h 287"/>
                <a:gd name="T44" fmla="*/ 89 w 359"/>
                <a:gd name="T45" fmla="*/ 159 h 287"/>
                <a:gd name="T46" fmla="*/ 89 w 359"/>
                <a:gd name="T47" fmla="*/ 169 h 287"/>
                <a:gd name="T48" fmla="*/ 89 w 359"/>
                <a:gd name="T49" fmla="*/ 169 h 287"/>
                <a:gd name="T50" fmla="*/ 106 w 359"/>
                <a:gd name="T51" fmla="*/ 155 h 287"/>
                <a:gd name="T52" fmla="*/ 106 w 359"/>
                <a:gd name="T53" fmla="*/ 155 h 287"/>
                <a:gd name="T54" fmla="*/ 106 w 359"/>
                <a:gd name="T55" fmla="*/ 74 h 287"/>
                <a:gd name="T56" fmla="*/ 134 w 359"/>
                <a:gd name="T57" fmla="*/ 74 h 287"/>
                <a:gd name="T58" fmla="*/ 134 w 359"/>
                <a:gd name="T59" fmla="*/ 74 h 287"/>
                <a:gd name="T60" fmla="*/ 134 w 359"/>
                <a:gd name="T61" fmla="*/ 96 h 287"/>
                <a:gd name="T62" fmla="*/ 75 w 359"/>
                <a:gd name="T63" fmla="*/ 186 h 287"/>
                <a:gd name="T64" fmla="*/ 17 w 359"/>
                <a:gd name="T65" fmla="*/ 96 h 287"/>
                <a:gd name="T66" fmla="*/ 17 w 359"/>
                <a:gd name="T67" fmla="*/ 18 h 287"/>
                <a:gd name="T68" fmla="*/ 75 w 359"/>
                <a:gd name="T69" fmla="*/ 18 h 287"/>
                <a:gd name="T70" fmla="*/ 134 w 359"/>
                <a:gd name="T71" fmla="*/ 18 h 287"/>
                <a:gd name="T72" fmla="*/ 134 w 359"/>
                <a:gd name="T73" fmla="*/ 48 h 287"/>
                <a:gd name="T74" fmla="*/ 151 w 359"/>
                <a:gd name="T75" fmla="*/ 48 h 287"/>
                <a:gd name="T76" fmla="*/ 151 w 359"/>
                <a:gd name="T77" fmla="*/ 0 h 287"/>
                <a:gd name="T78" fmla="*/ 75 w 359"/>
                <a:gd name="T79" fmla="*/ 0 h 287"/>
                <a:gd name="T80" fmla="*/ 0 w 359"/>
                <a:gd name="T81" fmla="*/ 0 h 287"/>
                <a:gd name="T82" fmla="*/ 0 w 359"/>
                <a:gd name="T83" fmla="*/ 86 h 287"/>
                <a:gd name="T84" fmla="*/ 75 w 359"/>
                <a:gd name="T85" fmla="*/ 192 h 287"/>
                <a:gd name="T86" fmla="*/ 91 w 359"/>
                <a:gd name="T87" fmla="*/ 186 h 287"/>
                <a:gd name="T88" fmla="*/ 180 w 359"/>
                <a:gd name="T89" fmla="*/ 287 h 287"/>
                <a:gd name="T90" fmla="*/ 269 w 359"/>
                <a:gd name="T91" fmla="*/ 186 h 287"/>
                <a:gd name="T92" fmla="*/ 283 w 359"/>
                <a:gd name="T93" fmla="*/ 192 h 287"/>
                <a:gd name="T94" fmla="*/ 359 w 359"/>
                <a:gd name="T95" fmla="*/ 86 h 287"/>
                <a:gd name="T96" fmla="*/ 359 w 359"/>
                <a:gd name="T97" fmla="*/ 0 h 287"/>
                <a:gd name="T98" fmla="*/ 283 w 359"/>
                <a:gd name="T99" fmla="*/ 0 h 287"/>
                <a:gd name="T100" fmla="*/ 341 w 359"/>
                <a:gd name="T101" fmla="*/ 96 h 287"/>
                <a:gd name="T102" fmla="*/ 283 w 359"/>
                <a:gd name="T103" fmla="*/ 186 h 287"/>
                <a:gd name="T104" fmla="*/ 270 w 359"/>
                <a:gd name="T105" fmla="*/ 179 h 287"/>
                <a:gd name="T106" fmla="*/ 271 w 359"/>
                <a:gd name="T107" fmla="*/ 159 h 287"/>
                <a:gd name="T108" fmla="*/ 271 w 359"/>
                <a:gd name="T109" fmla="*/ 56 h 287"/>
                <a:gd name="T110" fmla="*/ 224 w 359"/>
                <a:gd name="T111" fmla="*/ 56 h 287"/>
                <a:gd name="T112" fmla="*/ 224 w 359"/>
                <a:gd name="T113" fmla="*/ 18 h 287"/>
                <a:gd name="T114" fmla="*/ 283 w 359"/>
                <a:gd name="T115" fmla="*/ 18 h 287"/>
                <a:gd name="T116" fmla="*/ 341 w 359"/>
                <a:gd name="T117" fmla="*/ 18 h 287"/>
                <a:gd name="T118" fmla="*/ 341 w 359"/>
                <a:gd name="T119" fmla="*/ 9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287">
                  <a:moveTo>
                    <a:pt x="283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125"/>
                    <a:pt x="221" y="152"/>
                    <a:pt x="244" y="171"/>
                  </a:cubicBezTo>
                  <a:cubicBezTo>
                    <a:pt x="244" y="159"/>
                    <a:pt x="244" y="159"/>
                    <a:pt x="244" y="159"/>
                  </a:cubicBezTo>
                  <a:cubicBezTo>
                    <a:pt x="227" y="139"/>
                    <a:pt x="224" y="116"/>
                    <a:pt x="224" y="96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253" y="207"/>
                    <a:pt x="243" y="252"/>
                    <a:pt x="180" y="280"/>
                  </a:cubicBezTo>
                  <a:cubicBezTo>
                    <a:pt x="119" y="253"/>
                    <a:pt x="107" y="211"/>
                    <a:pt x="106" y="177"/>
                  </a:cubicBezTo>
                  <a:cubicBezTo>
                    <a:pt x="135" y="157"/>
                    <a:pt x="151" y="129"/>
                    <a:pt x="151" y="8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62"/>
                    <a:pt x="89" y="166"/>
                    <a:pt x="89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6" y="165"/>
                    <a:pt x="101" y="160"/>
                    <a:pt x="106" y="155"/>
                  </a:cubicBezTo>
                  <a:cubicBezTo>
                    <a:pt x="106" y="155"/>
                    <a:pt x="106" y="155"/>
                    <a:pt x="106" y="155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34" y="126"/>
                    <a:pt x="128" y="162"/>
                    <a:pt x="75" y="186"/>
                  </a:cubicBezTo>
                  <a:cubicBezTo>
                    <a:pt x="23" y="162"/>
                    <a:pt x="17" y="126"/>
                    <a:pt x="17" y="9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51" y="48"/>
                    <a:pt x="151" y="48"/>
                    <a:pt x="151" y="48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43"/>
                    <a:pt x="28" y="174"/>
                    <a:pt x="75" y="192"/>
                  </a:cubicBezTo>
                  <a:cubicBezTo>
                    <a:pt x="81" y="190"/>
                    <a:pt x="86" y="188"/>
                    <a:pt x="91" y="186"/>
                  </a:cubicBezTo>
                  <a:cubicBezTo>
                    <a:pt x="99" y="237"/>
                    <a:pt x="131" y="268"/>
                    <a:pt x="180" y="287"/>
                  </a:cubicBezTo>
                  <a:cubicBezTo>
                    <a:pt x="228" y="268"/>
                    <a:pt x="260" y="238"/>
                    <a:pt x="269" y="186"/>
                  </a:cubicBezTo>
                  <a:cubicBezTo>
                    <a:pt x="273" y="188"/>
                    <a:pt x="278" y="190"/>
                    <a:pt x="283" y="192"/>
                  </a:cubicBezTo>
                  <a:cubicBezTo>
                    <a:pt x="330" y="174"/>
                    <a:pt x="359" y="143"/>
                    <a:pt x="359" y="86"/>
                  </a:cubicBezTo>
                  <a:cubicBezTo>
                    <a:pt x="359" y="0"/>
                    <a:pt x="359" y="0"/>
                    <a:pt x="359" y="0"/>
                  </a:cubicBezTo>
                  <a:lnTo>
                    <a:pt x="283" y="0"/>
                  </a:lnTo>
                  <a:close/>
                  <a:moveTo>
                    <a:pt x="341" y="96"/>
                  </a:moveTo>
                  <a:cubicBezTo>
                    <a:pt x="341" y="126"/>
                    <a:pt x="336" y="162"/>
                    <a:pt x="283" y="186"/>
                  </a:cubicBezTo>
                  <a:cubicBezTo>
                    <a:pt x="278" y="184"/>
                    <a:pt x="274" y="182"/>
                    <a:pt x="270" y="179"/>
                  </a:cubicBezTo>
                  <a:cubicBezTo>
                    <a:pt x="270" y="173"/>
                    <a:pt x="271" y="166"/>
                    <a:pt x="271" y="159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4" y="18"/>
                    <a:pt x="224" y="18"/>
                    <a:pt x="224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341" y="18"/>
                    <a:pt x="341" y="18"/>
                    <a:pt x="341" y="18"/>
                  </a:cubicBezTo>
                  <a:lnTo>
                    <a:pt x="34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Freeform 20"/>
            <p:cNvSpPr>
              <a:spLocks/>
            </p:cNvSpPr>
            <p:nvPr/>
          </p:nvSpPr>
          <p:spPr bwMode="auto">
            <a:xfrm>
              <a:off x="3456" y="939"/>
              <a:ext cx="118" cy="149"/>
            </a:xfrm>
            <a:custGeom>
              <a:avLst/>
              <a:gdLst>
                <a:gd name="T0" fmla="*/ 6 w 76"/>
                <a:gd name="T1" fmla="*/ 96 h 96"/>
                <a:gd name="T2" fmla="*/ 6 w 76"/>
                <a:gd name="T3" fmla="*/ 92 h 96"/>
                <a:gd name="T4" fmla="*/ 12 w 76"/>
                <a:gd name="T5" fmla="*/ 89 h 96"/>
                <a:gd name="T6" fmla="*/ 13 w 76"/>
                <a:gd name="T7" fmla="*/ 88 h 96"/>
                <a:gd name="T8" fmla="*/ 13 w 76"/>
                <a:gd name="T9" fmla="*/ 80 h 96"/>
                <a:gd name="T10" fmla="*/ 14 w 76"/>
                <a:gd name="T11" fmla="*/ 68 h 96"/>
                <a:gd name="T12" fmla="*/ 14 w 76"/>
                <a:gd name="T13" fmla="*/ 32 h 96"/>
                <a:gd name="T14" fmla="*/ 13 w 76"/>
                <a:gd name="T15" fmla="*/ 14 h 96"/>
                <a:gd name="T16" fmla="*/ 12 w 76"/>
                <a:gd name="T17" fmla="*/ 6 h 96"/>
                <a:gd name="T18" fmla="*/ 10 w 76"/>
                <a:gd name="T19" fmla="*/ 5 h 96"/>
                <a:gd name="T20" fmla="*/ 0 w 76"/>
                <a:gd name="T21" fmla="*/ 4 h 96"/>
                <a:gd name="T22" fmla="*/ 0 w 76"/>
                <a:gd name="T23" fmla="*/ 0 h 96"/>
                <a:gd name="T24" fmla="*/ 21 w 76"/>
                <a:gd name="T25" fmla="*/ 0 h 96"/>
                <a:gd name="T26" fmla="*/ 41 w 76"/>
                <a:gd name="T27" fmla="*/ 0 h 96"/>
                <a:gd name="T28" fmla="*/ 41 w 76"/>
                <a:gd name="T29" fmla="*/ 4 h 96"/>
                <a:gd name="T30" fmla="*/ 31 w 76"/>
                <a:gd name="T31" fmla="*/ 5 h 96"/>
                <a:gd name="T32" fmla="*/ 29 w 76"/>
                <a:gd name="T33" fmla="*/ 6 h 96"/>
                <a:gd name="T34" fmla="*/ 28 w 76"/>
                <a:gd name="T35" fmla="*/ 13 h 96"/>
                <a:gd name="T36" fmla="*/ 27 w 76"/>
                <a:gd name="T37" fmla="*/ 32 h 96"/>
                <a:gd name="T38" fmla="*/ 27 w 76"/>
                <a:gd name="T39" fmla="*/ 78 h 96"/>
                <a:gd name="T40" fmla="*/ 28 w 76"/>
                <a:gd name="T41" fmla="*/ 89 h 96"/>
                <a:gd name="T42" fmla="*/ 39 w 76"/>
                <a:gd name="T43" fmla="*/ 90 h 96"/>
                <a:gd name="T44" fmla="*/ 67 w 76"/>
                <a:gd name="T45" fmla="*/ 87 h 96"/>
                <a:gd name="T46" fmla="*/ 69 w 76"/>
                <a:gd name="T47" fmla="*/ 82 h 96"/>
                <a:gd name="T48" fmla="*/ 72 w 76"/>
                <a:gd name="T49" fmla="*/ 71 h 96"/>
                <a:gd name="T50" fmla="*/ 76 w 76"/>
                <a:gd name="T51" fmla="*/ 71 h 96"/>
                <a:gd name="T52" fmla="*/ 73 w 76"/>
                <a:gd name="T53" fmla="*/ 95 h 96"/>
                <a:gd name="T54" fmla="*/ 69 w 76"/>
                <a:gd name="T55" fmla="*/ 96 h 96"/>
                <a:gd name="T56" fmla="*/ 57 w 76"/>
                <a:gd name="T57" fmla="*/ 96 h 96"/>
                <a:gd name="T58" fmla="*/ 20 w 76"/>
                <a:gd name="T59" fmla="*/ 95 h 96"/>
                <a:gd name="T60" fmla="*/ 6 w 76"/>
                <a:gd name="T6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96">
                  <a:moveTo>
                    <a:pt x="6" y="96"/>
                  </a:moveTo>
                  <a:cubicBezTo>
                    <a:pt x="6" y="92"/>
                    <a:pt x="6" y="92"/>
                    <a:pt x="6" y="92"/>
                  </a:cubicBezTo>
                  <a:cubicBezTo>
                    <a:pt x="9" y="91"/>
                    <a:pt x="11" y="90"/>
                    <a:pt x="12" y="89"/>
                  </a:cubicBezTo>
                  <a:cubicBezTo>
                    <a:pt x="12" y="89"/>
                    <a:pt x="12" y="88"/>
                    <a:pt x="13" y="88"/>
                  </a:cubicBezTo>
                  <a:cubicBezTo>
                    <a:pt x="13" y="86"/>
                    <a:pt x="13" y="84"/>
                    <a:pt x="13" y="80"/>
                  </a:cubicBezTo>
                  <a:cubicBezTo>
                    <a:pt x="14" y="73"/>
                    <a:pt x="14" y="70"/>
                    <a:pt x="14" y="68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9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8" y="0"/>
                    <a:pt x="21" y="0"/>
                  </a:cubicBezTo>
                  <a:cubicBezTo>
                    <a:pt x="24" y="0"/>
                    <a:pt x="31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6" y="4"/>
                    <a:pt x="32" y="4"/>
                    <a:pt x="31" y="5"/>
                  </a:cubicBezTo>
                  <a:cubicBezTo>
                    <a:pt x="30" y="5"/>
                    <a:pt x="29" y="6"/>
                    <a:pt x="29" y="6"/>
                  </a:cubicBezTo>
                  <a:cubicBezTo>
                    <a:pt x="28" y="7"/>
                    <a:pt x="28" y="9"/>
                    <a:pt x="28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7" y="82"/>
                    <a:pt x="27" y="86"/>
                    <a:pt x="28" y="89"/>
                  </a:cubicBezTo>
                  <a:cubicBezTo>
                    <a:pt x="33" y="89"/>
                    <a:pt x="33" y="90"/>
                    <a:pt x="39" y="90"/>
                  </a:cubicBezTo>
                  <a:cubicBezTo>
                    <a:pt x="52" y="90"/>
                    <a:pt x="62" y="89"/>
                    <a:pt x="67" y="87"/>
                  </a:cubicBezTo>
                  <a:cubicBezTo>
                    <a:pt x="68" y="86"/>
                    <a:pt x="68" y="84"/>
                    <a:pt x="69" y="82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5" y="78"/>
                    <a:pt x="74" y="86"/>
                    <a:pt x="73" y="95"/>
                  </a:cubicBezTo>
                  <a:cubicBezTo>
                    <a:pt x="71" y="95"/>
                    <a:pt x="70" y="95"/>
                    <a:pt x="69" y="96"/>
                  </a:cubicBezTo>
                  <a:cubicBezTo>
                    <a:pt x="66" y="96"/>
                    <a:pt x="63" y="96"/>
                    <a:pt x="57" y="96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15" y="95"/>
                    <a:pt x="11" y="95"/>
                    <a:pt x="6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Freeform 21"/>
            <p:cNvSpPr>
              <a:spLocks noEditPoints="1"/>
            </p:cNvSpPr>
            <p:nvPr/>
          </p:nvSpPr>
          <p:spPr bwMode="auto">
            <a:xfrm>
              <a:off x="3588" y="939"/>
              <a:ext cx="65" cy="149"/>
            </a:xfrm>
            <a:custGeom>
              <a:avLst/>
              <a:gdLst>
                <a:gd name="T0" fmla="*/ 42 w 42"/>
                <a:gd name="T1" fmla="*/ 91 h 96"/>
                <a:gd name="T2" fmla="*/ 42 w 42"/>
                <a:gd name="T3" fmla="*/ 96 h 96"/>
                <a:gd name="T4" fmla="*/ 22 w 42"/>
                <a:gd name="T5" fmla="*/ 95 h 96"/>
                <a:gd name="T6" fmla="*/ 0 w 42"/>
                <a:gd name="T7" fmla="*/ 96 h 96"/>
                <a:gd name="T8" fmla="*/ 0 w 42"/>
                <a:gd name="T9" fmla="*/ 91 h 96"/>
                <a:gd name="T10" fmla="*/ 10 w 42"/>
                <a:gd name="T11" fmla="*/ 91 h 96"/>
                <a:gd name="T12" fmla="*/ 13 w 42"/>
                <a:gd name="T13" fmla="*/ 89 h 96"/>
                <a:gd name="T14" fmla="*/ 14 w 42"/>
                <a:gd name="T15" fmla="*/ 83 h 96"/>
                <a:gd name="T16" fmla="*/ 14 w 42"/>
                <a:gd name="T17" fmla="*/ 63 h 96"/>
                <a:gd name="T18" fmla="*/ 14 w 42"/>
                <a:gd name="T19" fmla="*/ 32 h 96"/>
                <a:gd name="T20" fmla="*/ 14 w 42"/>
                <a:gd name="T21" fmla="*/ 14 h 96"/>
                <a:gd name="T22" fmla="*/ 13 w 42"/>
                <a:gd name="T23" fmla="*/ 6 h 96"/>
                <a:gd name="T24" fmla="*/ 10 w 42"/>
                <a:gd name="T25" fmla="*/ 5 h 96"/>
                <a:gd name="T26" fmla="*/ 0 w 42"/>
                <a:gd name="T27" fmla="*/ 4 h 96"/>
                <a:gd name="T28" fmla="*/ 0 w 42"/>
                <a:gd name="T29" fmla="*/ 0 h 96"/>
                <a:gd name="T30" fmla="*/ 21 w 42"/>
                <a:gd name="T31" fmla="*/ 0 h 96"/>
                <a:gd name="T32" fmla="*/ 42 w 42"/>
                <a:gd name="T33" fmla="*/ 0 h 96"/>
                <a:gd name="T34" fmla="*/ 42 w 42"/>
                <a:gd name="T35" fmla="*/ 4 h 96"/>
                <a:gd name="T36" fmla="*/ 32 w 42"/>
                <a:gd name="T37" fmla="*/ 5 h 96"/>
                <a:gd name="T38" fmla="*/ 29 w 42"/>
                <a:gd name="T39" fmla="*/ 6 h 96"/>
                <a:gd name="T40" fmla="*/ 28 w 42"/>
                <a:gd name="T41" fmla="*/ 13 h 96"/>
                <a:gd name="T42" fmla="*/ 28 w 42"/>
                <a:gd name="T43" fmla="*/ 32 h 96"/>
                <a:gd name="T44" fmla="*/ 28 w 42"/>
                <a:gd name="T45" fmla="*/ 63 h 96"/>
                <a:gd name="T46" fmla="*/ 28 w 42"/>
                <a:gd name="T47" fmla="*/ 81 h 96"/>
                <a:gd name="T48" fmla="*/ 29 w 42"/>
                <a:gd name="T49" fmla="*/ 89 h 96"/>
                <a:gd name="T50" fmla="*/ 32 w 42"/>
                <a:gd name="T51" fmla="*/ 91 h 96"/>
                <a:gd name="T52" fmla="*/ 42 w 42"/>
                <a:gd name="T53" fmla="*/ 91 h 96"/>
                <a:gd name="T54" fmla="*/ 28 w 42"/>
                <a:gd name="T55" fmla="*/ 13 h 96"/>
                <a:gd name="T56" fmla="*/ 28 w 42"/>
                <a:gd name="T57" fmla="*/ 32 h 96"/>
                <a:gd name="T58" fmla="*/ 28 w 42"/>
                <a:gd name="T59" fmla="*/ 6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42" y="91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32" y="95"/>
                    <a:pt x="25" y="95"/>
                    <a:pt x="22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6" y="91"/>
                    <a:pt x="9" y="91"/>
                    <a:pt x="10" y="91"/>
                  </a:cubicBezTo>
                  <a:cubicBezTo>
                    <a:pt x="12" y="90"/>
                    <a:pt x="12" y="90"/>
                    <a:pt x="13" y="89"/>
                  </a:cubicBezTo>
                  <a:cubicBezTo>
                    <a:pt x="13" y="88"/>
                    <a:pt x="14" y="86"/>
                    <a:pt x="14" y="83"/>
                  </a:cubicBezTo>
                  <a:cubicBezTo>
                    <a:pt x="14" y="82"/>
                    <a:pt x="14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4" y="20"/>
                    <a:pt x="14" y="14"/>
                  </a:cubicBezTo>
                  <a:cubicBezTo>
                    <a:pt x="14" y="10"/>
                    <a:pt x="13" y="7"/>
                    <a:pt x="13" y="6"/>
                  </a:cubicBezTo>
                  <a:cubicBezTo>
                    <a:pt x="12" y="6"/>
                    <a:pt x="12" y="5"/>
                    <a:pt x="10" y="5"/>
                  </a:cubicBezTo>
                  <a:cubicBezTo>
                    <a:pt x="9" y="4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6" y="0"/>
                    <a:pt x="21" y="0"/>
                  </a:cubicBezTo>
                  <a:cubicBezTo>
                    <a:pt x="26" y="0"/>
                    <a:pt x="33" y="0"/>
                    <a:pt x="42" y="0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6" y="4"/>
                    <a:pt x="33" y="4"/>
                    <a:pt x="32" y="5"/>
                  </a:cubicBezTo>
                  <a:cubicBezTo>
                    <a:pt x="30" y="5"/>
                    <a:pt x="30" y="6"/>
                    <a:pt x="29" y="6"/>
                  </a:cubicBezTo>
                  <a:cubicBezTo>
                    <a:pt x="29" y="7"/>
                    <a:pt x="28" y="9"/>
                    <a:pt x="28" y="13"/>
                  </a:cubicBez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9"/>
                    <a:pt x="28" y="75"/>
                    <a:pt x="28" y="81"/>
                  </a:cubicBezTo>
                  <a:cubicBezTo>
                    <a:pt x="28" y="86"/>
                    <a:pt x="28" y="88"/>
                    <a:pt x="29" y="89"/>
                  </a:cubicBezTo>
                  <a:cubicBezTo>
                    <a:pt x="29" y="90"/>
                    <a:pt x="30" y="90"/>
                    <a:pt x="32" y="91"/>
                  </a:cubicBezTo>
                  <a:cubicBezTo>
                    <a:pt x="33" y="91"/>
                    <a:pt x="36" y="91"/>
                    <a:pt x="42" y="91"/>
                  </a:cubicBezTo>
                  <a:close/>
                  <a:moveTo>
                    <a:pt x="28" y="13"/>
                  </a:moveTo>
                  <a:cubicBezTo>
                    <a:pt x="28" y="14"/>
                    <a:pt x="28" y="20"/>
                    <a:pt x="28" y="32"/>
                  </a:cubicBezTo>
                  <a:cubicBezTo>
                    <a:pt x="28" y="63"/>
                    <a:pt x="28" y="63"/>
                    <a:pt x="28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Freeform 22"/>
            <p:cNvSpPr>
              <a:spLocks/>
            </p:cNvSpPr>
            <p:nvPr/>
          </p:nvSpPr>
          <p:spPr bwMode="auto">
            <a:xfrm>
              <a:off x="3677" y="939"/>
              <a:ext cx="172" cy="152"/>
            </a:xfrm>
            <a:custGeom>
              <a:avLst/>
              <a:gdLst>
                <a:gd name="T0" fmla="*/ 0 w 111"/>
                <a:gd name="T1" fmla="*/ 96 h 98"/>
                <a:gd name="T2" fmla="*/ 0 w 111"/>
                <a:gd name="T3" fmla="*/ 91 h 98"/>
                <a:gd name="T4" fmla="*/ 10 w 111"/>
                <a:gd name="T5" fmla="*/ 90 h 98"/>
                <a:gd name="T6" fmla="*/ 11 w 111"/>
                <a:gd name="T7" fmla="*/ 89 h 98"/>
                <a:gd name="T8" fmla="*/ 12 w 111"/>
                <a:gd name="T9" fmla="*/ 82 h 98"/>
                <a:gd name="T10" fmla="*/ 13 w 111"/>
                <a:gd name="T11" fmla="*/ 67 h 98"/>
                <a:gd name="T12" fmla="*/ 13 w 111"/>
                <a:gd name="T13" fmla="*/ 12 h 98"/>
                <a:gd name="T14" fmla="*/ 13 w 111"/>
                <a:gd name="T15" fmla="*/ 9 h 98"/>
                <a:gd name="T16" fmla="*/ 10 w 111"/>
                <a:gd name="T17" fmla="*/ 6 h 98"/>
                <a:gd name="T18" fmla="*/ 7 w 111"/>
                <a:gd name="T19" fmla="*/ 4 h 98"/>
                <a:gd name="T20" fmla="*/ 0 w 111"/>
                <a:gd name="T21" fmla="*/ 4 h 98"/>
                <a:gd name="T22" fmla="*/ 0 w 111"/>
                <a:gd name="T23" fmla="*/ 0 h 98"/>
                <a:gd name="T24" fmla="*/ 15 w 111"/>
                <a:gd name="T25" fmla="*/ 0 h 98"/>
                <a:gd name="T26" fmla="*/ 26 w 111"/>
                <a:gd name="T27" fmla="*/ 0 h 98"/>
                <a:gd name="T28" fmla="*/ 34 w 111"/>
                <a:gd name="T29" fmla="*/ 11 h 98"/>
                <a:gd name="T30" fmla="*/ 49 w 111"/>
                <a:gd name="T31" fmla="*/ 28 h 98"/>
                <a:gd name="T32" fmla="*/ 70 w 111"/>
                <a:gd name="T33" fmla="*/ 52 h 98"/>
                <a:gd name="T34" fmla="*/ 86 w 111"/>
                <a:gd name="T35" fmla="*/ 71 h 98"/>
                <a:gd name="T36" fmla="*/ 92 w 111"/>
                <a:gd name="T37" fmla="*/ 78 h 98"/>
                <a:gd name="T38" fmla="*/ 92 w 111"/>
                <a:gd name="T39" fmla="*/ 29 h 98"/>
                <a:gd name="T40" fmla="*/ 92 w 111"/>
                <a:gd name="T41" fmla="*/ 13 h 98"/>
                <a:gd name="T42" fmla="*/ 91 w 111"/>
                <a:gd name="T43" fmla="*/ 6 h 98"/>
                <a:gd name="T44" fmla="*/ 90 w 111"/>
                <a:gd name="T45" fmla="*/ 5 h 98"/>
                <a:gd name="T46" fmla="*/ 80 w 111"/>
                <a:gd name="T47" fmla="*/ 4 h 98"/>
                <a:gd name="T48" fmla="*/ 80 w 111"/>
                <a:gd name="T49" fmla="*/ 0 h 98"/>
                <a:gd name="T50" fmla="*/ 97 w 111"/>
                <a:gd name="T51" fmla="*/ 0 h 98"/>
                <a:gd name="T52" fmla="*/ 111 w 111"/>
                <a:gd name="T53" fmla="*/ 0 h 98"/>
                <a:gd name="T54" fmla="*/ 111 w 111"/>
                <a:gd name="T55" fmla="*/ 4 h 98"/>
                <a:gd name="T56" fmla="*/ 102 w 111"/>
                <a:gd name="T57" fmla="*/ 5 h 98"/>
                <a:gd name="T58" fmla="*/ 100 w 111"/>
                <a:gd name="T59" fmla="*/ 6 h 98"/>
                <a:gd name="T60" fmla="*/ 99 w 111"/>
                <a:gd name="T61" fmla="*/ 13 h 98"/>
                <a:gd name="T62" fmla="*/ 99 w 111"/>
                <a:gd name="T63" fmla="*/ 29 h 98"/>
                <a:gd name="T64" fmla="*/ 99 w 111"/>
                <a:gd name="T65" fmla="*/ 61 h 98"/>
                <a:gd name="T66" fmla="*/ 99 w 111"/>
                <a:gd name="T67" fmla="*/ 98 h 98"/>
                <a:gd name="T68" fmla="*/ 92 w 111"/>
                <a:gd name="T69" fmla="*/ 98 h 98"/>
                <a:gd name="T70" fmla="*/ 91 w 111"/>
                <a:gd name="T71" fmla="*/ 96 h 98"/>
                <a:gd name="T72" fmla="*/ 89 w 111"/>
                <a:gd name="T73" fmla="*/ 95 h 98"/>
                <a:gd name="T74" fmla="*/ 87 w 111"/>
                <a:gd name="T75" fmla="*/ 93 h 98"/>
                <a:gd name="T76" fmla="*/ 78 w 111"/>
                <a:gd name="T77" fmla="*/ 83 h 98"/>
                <a:gd name="T78" fmla="*/ 69 w 111"/>
                <a:gd name="T79" fmla="*/ 72 h 98"/>
                <a:gd name="T80" fmla="*/ 19 w 111"/>
                <a:gd name="T81" fmla="*/ 14 h 98"/>
                <a:gd name="T82" fmla="*/ 19 w 111"/>
                <a:gd name="T83" fmla="*/ 66 h 98"/>
                <a:gd name="T84" fmla="*/ 20 w 111"/>
                <a:gd name="T85" fmla="*/ 82 h 98"/>
                <a:gd name="T86" fmla="*/ 20 w 111"/>
                <a:gd name="T87" fmla="*/ 89 h 98"/>
                <a:gd name="T88" fmla="*/ 22 w 111"/>
                <a:gd name="T89" fmla="*/ 90 h 98"/>
                <a:gd name="T90" fmla="*/ 32 w 111"/>
                <a:gd name="T91" fmla="*/ 91 h 98"/>
                <a:gd name="T92" fmla="*/ 32 w 111"/>
                <a:gd name="T93" fmla="*/ 96 h 98"/>
                <a:gd name="T94" fmla="*/ 18 w 111"/>
                <a:gd name="T95" fmla="*/ 95 h 98"/>
                <a:gd name="T96" fmla="*/ 0 w 111"/>
                <a:gd name="T97" fmla="*/ 9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8">
                  <a:moveTo>
                    <a:pt x="0" y="96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1" y="90"/>
                    <a:pt x="11" y="89"/>
                  </a:cubicBezTo>
                  <a:cubicBezTo>
                    <a:pt x="12" y="88"/>
                    <a:pt x="12" y="86"/>
                    <a:pt x="12" y="82"/>
                  </a:cubicBezTo>
                  <a:cubicBezTo>
                    <a:pt x="13" y="76"/>
                    <a:pt x="13" y="71"/>
                    <a:pt x="13" y="6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9"/>
                    <a:pt x="13" y="9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9" y="5"/>
                    <a:pt x="8" y="5"/>
                    <a:pt x="7" y="4"/>
                  </a:cubicBezTo>
                  <a:cubicBezTo>
                    <a:pt x="6" y="4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13" y="0"/>
                    <a:pt x="15" y="0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0" y="5"/>
                    <a:pt x="32" y="8"/>
                    <a:pt x="34" y="11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6" y="60"/>
                    <a:pt x="82" y="66"/>
                    <a:pt x="86" y="71"/>
                  </a:cubicBezTo>
                  <a:cubicBezTo>
                    <a:pt x="88" y="74"/>
                    <a:pt x="91" y="76"/>
                    <a:pt x="92" y="7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2" y="24"/>
                    <a:pt x="92" y="19"/>
                    <a:pt x="92" y="13"/>
                  </a:cubicBezTo>
                  <a:cubicBezTo>
                    <a:pt x="92" y="9"/>
                    <a:pt x="91" y="7"/>
                    <a:pt x="91" y="6"/>
                  </a:cubicBezTo>
                  <a:cubicBezTo>
                    <a:pt x="91" y="6"/>
                    <a:pt x="90" y="5"/>
                    <a:pt x="90" y="5"/>
                  </a:cubicBezTo>
                  <a:cubicBezTo>
                    <a:pt x="88" y="4"/>
                    <a:pt x="85" y="4"/>
                    <a:pt x="80" y="4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0"/>
                    <a:pt x="91" y="0"/>
                    <a:pt x="97" y="0"/>
                  </a:cubicBezTo>
                  <a:cubicBezTo>
                    <a:pt x="102" y="0"/>
                    <a:pt x="107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06" y="4"/>
                    <a:pt x="103" y="4"/>
                    <a:pt x="102" y="5"/>
                  </a:cubicBezTo>
                  <a:cubicBezTo>
                    <a:pt x="101" y="5"/>
                    <a:pt x="101" y="6"/>
                    <a:pt x="100" y="6"/>
                  </a:cubicBezTo>
                  <a:cubicBezTo>
                    <a:pt x="100" y="7"/>
                    <a:pt x="99" y="10"/>
                    <a:pt x="99" y="13"/>
                  </a:cubicBezTo>
                  <a:cubicBezTo>
                    <a:pt x="99" y="19"/>
                    <a:pt x="99" y="24"/>
                    <a:pt x="99" y="29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8"/>
                    <a:pt x="99" y="80"/>
                    <a:pt x="99" y="98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0" y="96"/>
                    <a:pt x="90" y="95"/>
                    <a:pt x="89" y="95"/>
                  </a:cubicBezTo>
                  <a:cubicBezTo>
                    <a:pt x="89" y="95"/>
                    <a:pt x="88" y="94"/>
                    <a:pt x="87" y="93"/>
                  </a:cubicBezTo>
                  <a:cubicBezTo>
                    <a:pt x="83" y="88"/>
                    <a:pt x="80" y="85"/>
                    <a:pt x="78" y="8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71"/>
                    <a:pt x="19" y="76"/>
                    <a:pt x="20" y="82"/>
                  </a:cubicBezTo>
                  <a:cubicBezTo>
                    <a:pt x="20" y="86"/>
                    <a:pt x="20" y="88"/>
                    <a:pt x="20" y="89"/>
                  </a:cubicBezTo>
                  <a:cubicBezTo>
                    <a:pt x="21" y="90"/>
                    <a:pt x="21" y="90"/>
                    <a:pt x="22" y="90"/>
                  </a:cubicBezTo>
                  <a:cubicBezTo>
                    <a:pt x="23" y="91"/>
                    <a:pt x="27" y="91"/>
                    <a:pt x="32" y="91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8" y="95"/>
                    <a:pt x="23" y="95"/>
                    <a:pt x="18" y="95"/>
                  </a:cubicBezTo>
                  <a:cubicBezTo>
                    <a:pt x="13" y="95"/>
                    <a:pt x="7" y="95"/>
                    <a:pt x="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Freeform 23"/>
            <p:cNvSpPr>
              <a:spLocks/>
            </p:cNvSpPr>
            <p:nvPr/>
          </p:nvSpPr>
          <p:spPr bwMode="auto">
            <a:xfrm>
              <a:off x="3869" y="939"/>
              <a:ext cx="64" cy="149"/>
            </a:xfrm>
            <a:custGeom>
              <a:avLst/>
              <a:gdLst>
                <a:gd name="T0" fmla="*/ 41 w 41"/>
                <a:gd name="T1" fmla="*/ 91 h 96"/>
                <a:gd name="T2" fmla="*/ 41 w 41"/>
                <a:gd name="T3" fmla="*/ 96 h 96"/>
                <a:gd name="T4" fmla="*/ 21 w 41"/>
                <a:gd name="T5" fmla="*/ 95 h 96"/>
                <a:gd name="T6" fmla="*/ 0 w 41"/>
                <a:gd name="T7" fmla="*/ 96 h 96"/>
                <a:gd name="T8" fmla="*/ 0 w 41"/>
                <a:gd name="T9" fmla="*/ 91 h 96"/>
                <a:gd name="T10" fmla="*/ 10 w 41"/>
                <a:gd name="T11" fmla="*/ 91 h 96"/>
                <a:gd name="T12" fmla="*/ 12 w 41"/>
                <a:gd name="T13" fmla="*/ 89 h 96"/>
                <a:gd name="T14" fmla="*/ 13 w 41"/>
                <a:gd name="T15" fmla="*/ 83 h 96"/>
                <a:gd name="T16" fmla="*/ 14 w 41"/>
                <a:gd name="T17" fmla="*/ 63 h 96"/>
                <a:gd name="T18" fmla="*/ 14 w 41"/>
                <a:gd name="T19" fmla="*/ 32 h 96"/>
                <a:gd name="T20" fmla="*/ 13 w 41"/>
                <a:gd name="T21" fmla="*/ 14 h 96"/>
                <a:gd name="T22" fmla="*/ 12 w 41"/>
                <a:gd name="T23" fmla="*/ 6 h 96"/>
                <a:gd name="T24" fmla="*/ 10 w 41"/>
                <a:gd name="T25" fmla="*/ 5 h 96"/>
                <a:gd name="T26" fmla="*/ 0 w 41"/>
                <a:gd name="T27" fmla="*/ 4 h 96"/>
                <a:gd name="T28" fmla="*/ 0 w 41"/>
                <a:gd name="T29" fmla="*/ 0 h 96"/>
                <a:gd name="T30" fmla="*/ 20 w 41"/>
                <a:gd name="T31" fmla="*/ 0 h 96"/>
                <a:gd name="T32" fmla="*/ 41 w 41"/>
                <a:gd name="T33" fmla="*/ 0 h 96"/>
                <a:gd name="T34" fmla="*/ 41 w 41"/>
                <a:gd name="T35" fmla="*/ 4 h 96"/>
                <a:gd name="T36" fmla="*/ 31 w 41"/>
                <a:gd name="T37" fmla="*/ 5 h 96"/>
                <a:gd name="T38" fmla="*/ 28 w 41"/>
                <a:gd name="T39" fmla="*/ 6 h 96"/>
                <a:gd name="T40" fmla="*/ 27 w 41"/>
                <a:gd name="T41" fmla="*/ 13 h 96"/>
                <a:gd name="T42" fmla="*/ 27 w 41"/>
                <a:gd name="T43" fmla="*/ 32 h 96"/>
                <a:gd name="T44" fmla="*/ 27 w 41"/>
                <a:gd name="T45" fmla="*/ 63 h 96"/>
                <a:gd name="T46" fmla="*/ 27 w 41"/>
                <a:gd name="T47" fmla="*/ 81 h 96"/>
                <a:gd name="T48" fmla="*/ 28 w 41"/>
                <a:gd name="T49" fmla="*/ 89 h 96"/>
                <a:gd name="T50" fmla="*/ 31 w 41"/>
                <a:gd name="T51" fmla="*/ 91 h 96"/>
                <a:gd name="T52" fmla="*/ 41 w 41"/>
                <a:gd name="T53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96">
                  <a:moveTo>
                    <a:pt x="41" y="91"/>
                  </a:moveTo>
                  <a:cubicBezTo>
                    <a:pt x="41" y="96"/>
                    <a:pt x="41" y="96"/>
                    <a:pt x="41" y="96"/>
                  </a:cubicBezTo>
                  <a:cubicBezTo>
                    <a:pt x="31" y="95"/>
                    <a:pt x="24" y="95"/>
                    <a:pt x="21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1"/>
                  </a:cubicBezTo>
                  <a:cubicBezTo>
                    <a:pt x="11" y="90"/>
                    <a:pt x="12" y="90"/>
                    <a:pt x="12" y="89"/>
                  </a:cubicBezTo>
                  <a:cubicBezTo>
                    <a:pt x="13" y="88"/>
                    <a:pt x="13" y="86"/>
                    <a:pt x="13" y="83"/>
                  </a:cubicBezTo>
                  <a:cubicBezTo>
                    <a:pt x="13" y="82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7"/>
                    <a:pt x="12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4"/>
                    <a:pt x="5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5" y="0"/>
                    <a:pt x="20" y="0"/>
                  </a:cubicBezTo>
                  <a:cubicBezTo>
                    <a:pt x="25" y="0"/>
                    <a:pt x="32" y="0"/>
                    <a:pt x="41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5" y="4"/>
                    <a:pt x="32" y="4"/>
                    <a:pt x="31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7" y="9"/>
                    <a:pt x="27" y="13"/>
                  </a:cubicBezTo>
                  <a:cubicBezTo>
                    <a:pt x="27" y="14"/>
                    <a:pt x="27" y="20"/>
                    <a:pt x="27" y="32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9"/>
                    <a:pt x="27" y="75"/>
                    <a:pt x="27" y="81"/>
                  </a:cubicBezTo>
                  <a:cubicBezTo>
                    <a:pt x="27" y="86"/>
                    <a:pt x="28" y="88"/>
                    <a:pt x="28" y="89"/>
                  </a:cubicBezTo>
                  <a:cubicBezTo>
                    <a:pt x="29" y="90"/>
                    <a:pt x="30" y="90"/>
                    <a:pt x="31" y="91"/>
                  </a:cubicBezTo>
                  <a:cubicBezTo>
                    <a:pt x="32" y="91"/>
                    <a:pt x="35" y="91"/>
                    <a:pt x="41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auto">
            <a:xfrm>
              <a:off x="394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5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25"/>
            <p:cNvSpPr>
              <a:spLocks/>
            </p:cNvSpPr>
            <p:nvPr/>
          </p:nvSpPr>
          <p:spPr bwMode="auto">
            <a:xfrm>
              <a:off x="3293" y="935"/>
              <a:ext cx="146" cy="156"/>
            </a:xfrm>
            <a:custGeom>
              <a:avLst/>
              <a:gdLst>
                <a:gd name="T0" fmla="*/ 94 w 94"/>
                <a:gd name="T1" fmla="*/ 86 h 100"/>
                <a:gd name="T2" fmla="*/ 91 w 94"/>
                <a:gd name="T3" fmla="*/ 92 h 100"/>
                <a:gd name="T4" fmla="*/ 75 w 94"/>
                <a:gd name="T5" fmla="*/ 98 h 100"/>
                <a:gd name="T6" fmla="*/ 57 w 94"/>
                <a:gd name="T7" fmla="*/ 100 h 100"/>
                <a:gd name="T8" fmla="*/ 37 w 94"/>
                <a:gd name="T9" fmla="*/ 97 h 100"/>
                <a:gd name="T10" fmla="*/ 21 w 94"/>
                <a:gd name="T11" fmla="*/ 89 h 100"/>
                <a:gd name="T12" fmla="*/ 9 w 94"/>
                <a:gd name="T13" fmla="*/ 78 h 100"/>
                <a:gd name="T14" fmla="*/ 2 w 94"/>
                <a:gd name="T15" fmla="*/ 65 h 100"/>
                <a:gd name="T16" fmla="*/ 0 w 94"/>
                <a:gd name="T17" fmla="*/ 50 h 100"/>
                <a:gd name="T18" fmla="*/ 16 w 94"/>
                <a:gd name="T19" fmla="*/ 14 h 100"/>
                <a:gd name="T20" fmla="*/ 59 w 94"/>
                <a:gd name="T21" fmla="*/ 0 h 100"/>
                <a:gd name="T22" fmla="*/ 71 w 94"/>
                <a:gd name="T23" fmla="*/ 1 h 100"/>
                <a:gd name="T24" fmla="*/ 84 w 94"/>
                <a:gd name="T25" fmla="*/ 3 h 100"/>
                <a:gd name="T26" fmla="*/ 94 w 94"/>
                <a:gd name="T27" fmla="*/ 6 h 100"/>
                <a:gd name="T28" fmla="*/ 91 w 94"/>
                <a:gd name="T29" fmla="*/ 13 h 100"/>
                <a:gd name="T30" fmla="*/ 90 w 94"/>
                <a:gd name="T31" fmla="*/ 26 h 100"/>
                <a:gd name="T32" fmla="*/ 86 w 94"/>
                <a:gd name="T33" fmla="*/ 26 h 100"/>
                <a:gd name="T34" fmla="*/ 85 w 94"/>
                <a:gd name="T35" fmla="*/ 18 h 100"/>
                <a:gd name="T36" fmla="*/ 78 w 94"/>
                <a:gd name="T37" fmla="*/ 9 h 100"/>
                <a:gd name="T38" fmla="*/ 57 w 94"/>
                <a:gd name="T39" fmla="*/ 5 h 100"/>
                <a:gd name="T40" fmla="*/ 40 w 94"/>
                <a:gd name="T41" fmla="*/ 8 h 100"/>
                <a:gd name="T42" fmla="*/ 28 w 94"/>
                <a:gd name="T43" fmla="*/ 15 h 100"/>
                <a:gd name="T44" fmla="*/ 19 w 94"/>
                <a:gd name="T45" fmla="*/ 28 h 100"/>
                <a:gd name="T46" fmla="*/ 16 w 94"/>
                <a:gd name="T47" fmla="*/ 47 h 100"/>
                <a:gd name="T48" fmla="*/ 29 w 94"/>
                <a:gd name="T49" fmla="*/ 80 h 100"/>
                <a:gd name="T50" fmla="*/ 63 w 94"/>
                <a:gd name="T51" fmla="*/ 92 h 100"/>
                <a:gd name="T52" fmla="*/ 81 w 94"/>
                <a:gd name="T53" fmla="*/ 90 h 100"/>
                <a:gd name="T54" fmla="*/ 92 w 94"/>
                <a:gd name="T55" fmla="*/ 84 h 100"/>
                <a:gd name="T56" fmla="*/ 94 w 94"/>
                <a:gd name="T57" fmla="*/ 8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00">
                  <a:moveTo>
                    <a:pt x="94" y="86"/>
                  </a:moveTo>
                  <a:cubicBezTo>
                    <a:pt x="91" y="92"/>
                    <a:pt x="91" y="92"/>
                    <a:pt x="91" y="92"/>
                  </a:cubicBezTo>
                  <a:cubicBezTo>
                    <a:pt x="85" y="95"/>
                    <a:pt x="80" y="97"/>
                    <a:pt x="75" y="98"/>
                  </a:cubicBezTo>
                  <a:cubicBezTo>
                    <a:pt x="69" y="99"/>
                    <a:pt x="64" y="100"/>
                    <a:pt x="57" y="100"/>
                  </a:cubicBezTo>
                  <a:cubicBezTo>
                    <a:pt x="50" y="100"/>
                    <a:pt x="43" y="99"/>
                    <a:pt x="37" y="97"/>
                  </a:cubicBezTo>
                  <a:cubicBezTo>
                    <a:pt x="31" y="95"/>
                    <a:pt x="25" y="93"/>
                    <a:pt x="21" y="89"/>
                  </a:cubicBezTo>
                  <a:cubicBezTo>
                    <a:pt x="16" y="86"/>
                    <a:pt x="12" y="83"/>
                    <a:pt x="9" y="78"/>
                  </a:cubicBezTo>
                  <a:cubicBezTo>
                    <a:pt x="6" y="74"/>
                    <a:pt x="4" y="70"/>
                    <a:pt x="2" y="65"/>
                  </a:cubicBezTo>
                  <a:cubicBezTo>
                    <a:pt x="1" y="61"/>
                    <a:pt x="0" y="55"/>
                    <a:pt x="0" y="50"/>
                  </a:cubicBezTo>
                  <a:cubicBezTo>
                    <a:pt x="0" y="35"/>
                    <a:pt x="5" y="24"/>
                    <a:pt x="16" y="14"/>
                  </a:cubicBezTo>
                  <a:cubicBezTo>
                    <a:pt x="26" y="5"/>
                    <a:pt x="41" y="0"/>
                    <a:pt x="59" y="0"/>
                  </a:cubicBezTo>
                  <a:cubicBezTo>
                    <a:pt x="63" y="0"/>
                    <a:pt x="67" y="0"/>
                    <a:pt x="71" y="1"/>
                  </a:cubicBezTo>
                  <a:cubicBezTo>
                    <a:pt x="74" y="1"/>
                    <a:pt x="79" y="2"/>
                    <a:pt x="84" y="3"/>
                  </a:cubicBezTo>
                  <a:cubicBezTo>
                    <a:pt x="89" y="5"/>
                    <a:pt x="92" y="6"/>
                    <a:pt x="94" y="6"/>
                  </a:cubicBezTo>
                  <a:cubicBezTo>
                    <a:pt x="93" y="8"/>
                    <a:pt x="92" y="11"/>
                    <a:pt x="91" y="13"/>
                  </a:cubicBezTo>
                  <a:cubicBezTo>
                    <a:pt x="91" y="17"/>
                    <a:pt x="90" y="21"/>
                    <a:pt x="90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14"/>
                    <a:pt x="82" y="11"/>
                    <a:pt x="78" y="9"/>
                  </a:cubicBezTo>
                  <a:cubicBezTo>
                    <a:pt x="73" y="6"/>
                    <a:pt x="66" y="5"/>
                    <a:pt x="57" y="5"/>
                  </a:cubicBezTo>
                  <a:cubicBezTo>
                    <a:pt x="51" y="5"/>
                    <a:pt x="45" y="6"/>
                    <a:pt x="40" y="8"/>
                  </a:cubicBezTo>
                  <a:cubicBezTo>
                    <a:pt x="36" y="9"/>
                    <a:pt x="31" y="12"/>
                    <a:pt x="28" y="15"/>
                  </a:cubicBezTo>
                  <a:cubicBezTo>
                    <a:pt x="24" y="18"/>
                    <a:pt x="21" y="23"/>
                    <a:pt x="19" y="28"/>
                  </a:cubicBezTo>
                  <a:cubicBezTo>
                    <a:pt x="17" y="33"/>
                    <a:pt x="16" y="39"/>
                    <a:pt x="16" y="47"/>
                  </a:cubicBezTo>
                  <a:cubicBezTo>
                    <a:pt x="16" y="61"/>
                    <a:pt x="20" y="72"/>
                    <a:pt x="29" y="80"/>
                  </a:cubicBezTo>
                  <a:cubicBezTo>
                    <a:pt x="37" y="88"/>
                    <a:pt x="49" y="92"/>
                    <a:pt x="63" y="92"/>
                  </a:cubicBezTo>
                  <a:cubicBezTo>
                    <a:pt x="70" y="92"/>
                    <a:pt x="76" y="91"/>
                    <a:pt x="81" y="90"/>
                  </a:cubicBezTo>
                  <a:cubicBezTo>
                    <a:pt x="85" y="89"/>
                    <a:pt x="89" y="87"/>
                    <a:pt x="92" y="84"/>
                  </a:cubicBezTo>
                  <a:lnTo>
                    <a:pt x="9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auto">
            <a:xfrm>
              <a:off x="3357" y="740"/>
              <a:ext cx="201" cy="151"/>
            </a:xfrm>
            <a:custGeom>
              <a:avLst/>
              <a:gdLst>
                <a:gd name="T0" fmla="*/ 0 w 130"/>
                <a:gd name="T1" fmla="*/ 4 h 97"/>
                <a:gd name="T2" fmla="*/ 0 w 130"/>
                <a:gd name="T3" fmla="*/ 0 h 97"/>
                <a:gd name="T4" fmla="*/ 14 w 130"/>
                <a:gd name="T5" fmla="*/ 0 h 97"/>
                <a:gd name="T6" fmla="*/ 27 w 130"/>
                <a:gd name="T7" fmla="*/ 0 h 97"/>
                <a:gd name="T8" fmla="*/ 38 w 130"/>
                <a:gd name="T9" fmla="*/ 24 h 97"/>
                <a:gd name="T10" fmla="*/ 65 w 130"/>
                <a:gd name="T11" fmla="*/ 76 h 97"/>
                <a:gd name="T12" fmla="*/ 89 w 130"/>
                <a:gd name="T13" fmla="*/ 28 h 97"/>
                <a:gd name="T14" fmla="*/ 102 w 130"/>
                <a:gd name="T15" fmla="*/ 0 h 97"/>
                <a:gd name="T16" fmla="*/ 115 w 130"/>
                <a:gd name="T17" fmla="*/ 0 h 97"/>
                <a:gd name="T18" fmla="*/ 130 w 130"/>
                <a:gd name="T19" fmla="*/ 0 h 97"/>
                <a:gd name="T20" fmla="*/ 130 w 130"/>
                <a:gd name="T21" fmla="*/ 4 h 97"/>
                <a:gd name="T22" fmla="*/ 120 w 130"/>
                <a:gd name="T23" fmla="*/ 5 h 97"/>
                <a:gd name="T24" fmla="*/ 118 w 130"/>
                <a:gd name="T25" fmla="*/ 7 h 97"/>
                <a:gd name="T26" fmla="*/ 117 w 130"/>
                <a:gd name="T27" fmla="*/ 13 h 97"/>
                <a:gd name="T28" fmla="*/ 116 w 130"/>
                <a:gd name="T29" fmla="*/ 32 h 97"/>
                <a:gd name="T30" fmla="*/ 116 w 130"/>
                <a:gd name="T31" fmla="*/ 63 h 97"/>
                <a:gd name="T32" fmla="*/ 117 w 130"/>
                <a:gd name="T33" fmla="*/ 81 h 97"/>
                <a:gd name="T34" fmla="*/ 118 w 130"/>
                <a:gd name="T35" fmla="*/ 89 h 97"/>
                <a:gd name="T36" fmla="*/ 120 w 130"/>
                <a:gd name="T37" fmla="*/ 90 h 97"/>
                <a:gd name="T38" fmla="*/ 130 w 130"/>
                <a:gd name="T39" fmla="*/ 91 h 97"/>
                <a:gd name="T40" fmla="*/ 130 w 130"/>
                <a:gd name="T41" fmla="*/ 95 h 97"/>
                <a:gd name="T42" fmla="*/ 110 w 130"/>
                <a:gd name="T43" fmla="*/ 95 h 97"/>
                <a:gd name="T44" fmla="*/ 89 w 130"/>
                <a:gd name="T45" fmla="*/ 95 h 97"/>
                <a:gd name="T46" fmla="*/ 89 w 130"/>
                <a:gd name="T47" fmla="*/ 91 h 97"/>
                <a:gd name="T48" fmla="*/ 100 w 130"/>
                <a:gd name="T49" fmla="*/ 90 h 97"/>
                <a:gd name="T50" fmla="*/ 102 w 130"/>
                <a:gd name="T51" fmla="*/ 89 h 97"/>
                <a:gd name="T52" fmla="*/ 103 w 130"/>
                <a:gd name="T53" fmla="*/ 82 h 97"/>
                <a:gd name="T54" fmla="*/ 103 w 130"/>
                <a:gd name="T55" fmla="*/ 63 h 97"/>
                <a:gd name="T56" fmla="*/ 103 w 130"/>
                <a:gd name="T57" fmla="*/ 14 h 97"/>
                <a:gd name="T58" fmla="*/ 79 w 130"/>
                <a:gd name="T59" fmla="*/ 62 h 97"/>
                <a:gd name="T60" fmla="*/ 70 w 130"/>
                <a:gd name="T61" fmla="*/ 81 h 97"/>
                <a:gd name="T62" fmla="*/ 63 w 130"/>
                <a:gd name="T63" fmla="*/ 97 h 97"/>
                <a:gd name="T64" fmla="*/ 60 w 130"/>
                <a:gd name="T65" fmla="*/ 97 h 97"/>
                <a:gd name="T66" fmla="*/ 59 w 130"/>
                <a:gd name="T67" fmla="*/ 93 h 97"/>
                <a:gd name="T68" fmla="*/ 54 w 130"/>
                <a:gd name="T69" fmla="*/ 83 h 97"/>
                <a:gd name="T70" fmla="*/ 20 w 130"/>
                <a:gd name="T71" fmla="*/ 16 h 97"/>
                <a:gd name="T72" fmla="*/ 20 w 130"/>
                <a:gd name="T73" fmla="*/ 63 h 97"/>
                <a:gd name="T74" fmla="*/ 20 w 130"/>
                <a:gd name="T75" fmla="*/ 81 h 97"/>
                <a:gd name="T76" fmla="*/ 22 w 130"/>
                <a:gd name="T77" fmla="*/ 89 h 97"/>
                <a:gd name="T78" fmla="*/ 24 w 130"/>
                <a:gd name="T79" fmla="*/ 90 h 97"/>
                <a:gd name="T80" fmla="*/ 34 w 130"/>
                <a:gd name="T81" fmla="*/ 91 h 97"/>
                <a:gd name="T82" fmla="*/ 34 w 130"/>
                <a:gd name="T83" fmla="*/ 95 h 97"/>
                <a:gd name="T84" fmla="*/ 17 w 130"/>
                <a:gd name="T85" fmla="*/ 95 h 97"/>
                <a:gd name="T86" fmla="*/ 0 w 130"/>
                <a:gd name="T87" fmla="*/ 95 h 97"/>
                <a:gd name="T88" fmla="*/ 0 w 130"/>
                <a:gd name="T89" fmla="*/ 91 h 97"/>
                <a:gd name="T90" fmla="*/ 10 w 130"/>
                <a:gd name="T91" fmla="*/ 90 h 97"/>
                <a:gd name="T92" fmla="*/ 12 w 130"/>
                <a:gd name="T93" fmla="*/ 89 h 97"/>
                <a:gd name="T94" fmla="*/ 13 w 130"/>
                <a:gd name="T95" fmla="*/ 82 h 97"/>
                <a:gd name="T96" fmla="*/ 14 w 130"/>
                <a:gd name="T97" fmla="*/ 63 h 97"/>
                <a:gd name="T98" fmla="*/ 14 w 130"/>
                <a:gd name="T99" fmla="*/ 32 h 97"/>
                <a:gd name="T100" fmla="*/ 13 w 130"/>
                <a:gd name="T101" fmla="*/ 14 h 97"/>
                <a:gd name="T102" fmla="*/ 12 w 130"/>
                <a:gd name="T103" fmla="*/ 7 h 97"/>
                <a:gd name="T104" fmla="*/ 10 w 130"/>
                <a:gd name="T105" fmla="*/ 5 h 97"/>
                <a:gd name="T106" fmla="*/ 0 w 130"/>
                <a:gd name="T107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" h="97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31" y="9"/>
                    <a:pt x="35" y="17"/>
                    <a:pt x="38" y="2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6" y="15"/>
                    <a:pt x="100" y="5"/>
                    <a:pt x="102" y="0"/>
                  </a:cubicBezTo>
                  <a:cubicBezTo>
                    <a:pt x="107" y="0"/>
                    <a:pt x="112" y="0"/>
                    <a:pt x="115" y="0"/>
                  </a:cubicBezTo>
                  <a:cubicBezTo>
                    <a:pt x="118" y="0"/>
                    <a:pt x="123" y="0"/>
                    <a:pt x="130" y="0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4"/>
                    <a:pt x="121" y="5"/>
                    <a:pt x="120" y="5"/>
                  </a:cubicBezTo>
                  <a:cubicBezTo>
                    <a:pt x="119" y="5"/>
                    <a:pt x="118" y="6"/>
                    <a:pt x="118" y="7"/>
                  </a:cubicBezTo>
                  <a:cubicBezTo>
                    <a:pt x="117" y="8"/>
                    <a:pt x="117" y="10"/>
                    <a:pt x="117" y="13"/>
                  </a:cubicBezTo>
                  <a:cubicBezTo>
                    <a:pt x="116" y="14"/>
                    <a:pt x="116" y="20"/>
                    <a:pt x="116" y="3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6" y="69"/>
                    <a:pt x="116" y="75"/>
                    <a:pt x="117" y="81"/>
                  </a:cubicBezTo>
                  <a:cubicBezTo>
                    <a:pt x="117" y="85"/>
                    <a:pt x="117" y="88"/>
                    <a:pt x="118" y="89"/>
                  </a:cubicBezTo>
                  <a:cubicBezTo>
                    <a:pt x="118" y="89"/>
                    <a:pt x="119" y="90"/>
                    <a:pt x="120" y="90"/>
                  </a:cubicBezTo>
                  <a:cubicBezTo>
                    <a:pt x="121" y="91"/>
                    <a:pt x="125" y="91"/>
                    <a:pt x="130" y="91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21" y="95"/>
                    <a:pt x="114" y="95"/>
                    <a:pt x="110" y="95"/>
                  </a:cubicBezTo>
                  <a:cubicBezTo>
                    <a:pt x="107" y="95"/>
                    <a:pt x="100" y="95"/>
                    <a:pt x="89" y="9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5" y="91"/>
                    <a:pt x="98" y="91"/>
                    <a:pt x="100" y="90"/>
                  </a:cubicBezTo>
                  <a:cubicBezTo>
                    <a:pt x="101" y="90"/>
                    <a:pt x="102" y="89"/>
                    <a:pt x="102" y="89"/>
                  </a:cubicBezTo>
                  <a:cubicBezTo>
                    <a:pt x="103" y="88"/>
                    <a:pt x="103" y="86"/>
                    <a:pt x="103" y="82"/>
                  </a:cubicBezTo>
                  <a:cubicBezTo>
                    <a:pt x="103" y="81"/>
                    <a:pt x="103" y="75"/>
                    <a:pt x="103" y="63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5" y="70"/>
                    <a:pt x="72" y="76"/>
                    <a:pt x="70" y="81"/>
                  </a:cubicBezTo>
                  <a:cubicBezTo>
                    <a:pt x="69" y="84"/>
                    <a:pt x="66" y="89"/>
                    <a:pt x="63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5"/>
                    <a:pt x="59" y="94"/>
                    <a:pt x="59" y="9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9"/>
                    <a:pt x="20" y="75"/>
                    <a:pt x="20" y="81"/>
                  </a:cubicBezTo>
                  <a:cubicBezTo>
                    <a:pt x="21" y="85"/>
                    <a:pt x="21" y="88"/>
                    <a:pt x="22" y="89"/>
                  </a:cubicBezTo>
                  <a:cubicBezTo>
                    <a:pt x="22" y="89"/>
                    <a:pt x="23" y="90"/>
                    <a:pt x="24" y="90"/>
                  </a:cubicBezTo>
                  <a:cubicBezTo>
                    <a:pt x="25" y="91"/>
                    <a:pt x="29" y="91"/>
                    <a:pt x="34" y="91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91"/>
                    <a:pt x="8" y="91"/>
                    <a:pt x="10" y="90"/>
                  </a:cubicBezTo>
                  <a:cubicBezTo>
                    <a:pt x="11" y="90"/>
                    <a:pt x="12" y="89"/>
                    <a:pt x="12" y="89"/>
                  </a:cubicBezTo>
                  <a:cubicBezTo>
                    <a:pt x="13" y="88"/>
                    <a:pt x="13" y="86"/>
                    <a:pt x="13" y="82"/>
                  </a:cubicBezTo>
                  <a:cubicBezTo>
                    <a:pt x="13" y="81"/>
                    <a:pt x="13" y="75"/>
                    <a:pt x="14" y="6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26"/>
                    <a:pt x="13" y="20"/>
                    <a:pt x="13" y="14"/>
                  </a:cubicBezTo>
                  <a:cubicBezTo>
                    <a:pt x="13" y="10"/>
                    <a:pt x="13" y="8"/>
                    <a:pt x="12" y="7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8" y="5"/>
                    <a:pt x="5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Freeform 27"/>
            <p:cNvSpPr>
              <a:spLocks noEditPoints="1"/>
            </p:cNvSpPr>
            <p:nvPr/>
          </p:nvSpPr>
          <p:spPr bwMode="auto">
            <a:xfrm>
              <a:off x="3566" y="738"/>
              <a:ext cx="166" cy="149"/>
            </a:xfrm>
            <a:custGeom>
              <a:avLst/>
              <a:gdLst>
                <a:gd name="T0" fmla="*/ 15 w 107"/>
                <a:gd name="T1" fmla="*/ 96 h 96"/>
                <a:gd name="T2" fmla="*/ 33 w 107"/>
                <a:gd name="T3" fmla="*/ 96 h 96"/>
                <a:gd name="T4" fmla="*/ 33 w 107"/>
                <a:gd name="T5" fmla="*/ 92 h 96"/>
                <a:gd name="T6" fmla="*/ 24 w 107"/>
                <a:gd name="T7" fmla="*/ 92 h 96"/>
                <a:gd name="T8" fmla="*/ 21 w 107"/>
                <a:gd name="T9" fmla="*/ 90 h 96"/>
                <a:gd name="T10" fmla="*/ 21 w 107"/>
                <a:gd name="T11" fmla="*/ 89 h 96"/>
                <a:gd name="T12" fmla="*/ 23 w 107"/>
                <a:gd name="T13" fmla="*/ 82 h 96"/>
                <a:gd name="T14" fmla="*/ 30 w 107"/>
                <a:gd name="T15" fmla="*/ 65 h 96"/>
                <a:gd name="T16" fmla="*/ 71 w 107"/>
                <a:gd name="T17" fmla="*/ 65 h 96"/>
                <a:gd name="T18" fmla="*/ 80 w 107"/>
                <a:gd name="T19" fmla="*/ 85 h 96"/>
                <a:gd name="T20" fmla="*/ 81 w 107"/>
                <a:gd name="T21" fmla="*/ 89 h 96"/>
                <a:gd name="T22" fmla="*/ 80 w 107"/>
                <a:gd name="T23" fmla="*/ 91 h 96"/>
                <a:gd name="T24" fmla="*/ 78 w 107"/>
                <a:gd name="T25" fmla="*/ 92 h 96"/>
                <a:gd name="T26" fmla="*/ 68 w 107"/>
                <a:gd name="T27" fmla="*/ 92 h 96"/>
                <a:gd name="T28" fmla="*/ 68 w 107"/>
                <a:gd name="T29" fmla="*/ 96 h 96"/>
                <a:gd name="T30" fmla="*/ 91 w 107"/>
                <a:gd name="T31" fmla="*/ 96 h 96"/>
                <a:gd name="T32" fmla="*/ 107 w 107"/>
                <a:gd name="T33" fmla="*/ 96 h 96"/>
                <a:gd name="T34" fmla="*/ 107 w 107"/>
                <a:gd name="T35" fmla="*/ 92 h 96"/>
                <a:gd name="T36" fmla="*/ 99 w 107"/>
                <a:gd name="T37" fmla="*/ 91 h 96"/>
                <a:gd name="T38" fmla="*/ 96 w 107"/>
                <a:gd name="T39" fmla="*/ 88 h 96"/>
                <a:gd name="T40" fmla="*/ 87 w 107"/>
                <a:gd name="T41" fmla="*/ 68 h 96"/>
                <a:gd name="T42" fmla="*/ 56 w 107"/>
                <a:gd name="T43" fmla="*/ 0 h 96"/>
                <a:gd name="T44" fmla="*/ 52 w 107"/>
                <a:gd name="T45" fmla="*/ 0 h 96"/>
                <a:gd name="T46" fmla="*/ 40 w 107"/>
                <a:gd name="T47" fmla="*/ 28 h 96"/>
                <a:gd name="T48" fmla="*/ 22 w 107"/>
                <a:gd name="T49" fmla="*/ 66 h 96"/>
                <a:gd name="T50" fmla="*/ 13 w 107"/>
                <a:gd name="T51" fmla="*/ 85 h 96"/>
                <a:gd name="T52" fmla="*/ 9 w 107"/>
                <a:gd name="T53" fmla="*/ 90 h 96"/>
                <a:gd name="T54" fmla="*/ 7 w 107"/>
                <a:gd name="T55" fmla="*/ 92 h 96"/>
                <a:gd name="T56" fmla="*/ 0 w 107"/>
                <a:gd name="T57" fmla="*/ 92 h 96"/>
                <a:gd name="T58" fmla="*/ 0 w 107"/>
                <a:gd name="T59" fmla="*/ 96 h 96"/>
                <a:gd name="T60" fmla="*/ 15 w 107"/>
                <a:gd name="T61" fmla="*/ 96 h 96"/>
                <a:gd name="T62" fmla="*/ 51 w 107"/>
                <a:gd name="T63" fmla="*/ 18 h 96"/>
                <a:gd name="T64" fmla="*/ 68 w 107"/>
                <a:gd name="T65" fmla="*/ 59 h 96"/>
                <a:gd name="T66" fmla="*/ 33 w 107"/>
                <a:gd name="T67" fmla="*/ 59 h 96"/>
                <a:gd name="T68" fmla="*/ 51 w 107"/>
                <a:gd name="T6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96">
                  <a:moveTo>
                    <a:pt x="15" y="96"/>
                  </a:moveTo>
                  <a:cubicBezTo>
                    <a:pt x="19" y="96"/>
                    <a:pt x="25" y="96"/>
                    <a:pt x="33" y="96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28" y="92"/>
                    <a:pt x="25" y="92"/>
                    <a:pt x="24" y="92"/>
                  </a:cubicBezTo>
                  <a:cubicBezTo>
                    <a:pt x="22" y="91"/>
                    <a:pt x="22" y="91"/>
                    <a:pt x="21" y="90"/>
                  </a:cubicBezTo>
                  <a:cubicBezTo>
                    <a:pt x="21" y="90"/>
                    <a:pt x="21" y="89"/>
                    <a:pt x="21" y="89"/>
                  </a:cubicBezTo>
                  <a:cubicBezTo>
                    <a:pt x="21" y="87"/>
                    <a:pt x="21" y="85"/>
                    <a:pt x="23" y="82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1" y="87"/>
                    <a:pt x="81" y="88"/>
                    <a:pt x="81" y="89"/>
                  </a:cubicBezTo>
                  <a:cubicBezTo>
                    <a:pt x="81" y="90"/>
                    <a:pt x="81" y="90"/>
                    <a:pt x="80" y="91"/>
                  </a:cubicBezTo>
                  <a:cubicBezTo>
                    <a:pt x="80" y="91"/>
                    <a:pt x="79" y="91"/>
                    <a:pt x="78" y="92"/>
                  </a:cubicBezTo>
                  <a:cubicBezTo>
                    <a:pt x="77" y="92"/>
                    <a:pt x="74" y="92"/>
                    <a:pt x="68" y="92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4" y="96"/>
                    <a:pt x="99" y="96"/>
                    <a:pt x="107" y="96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3" y="92"/>
                    <a:pt x="100" y="92"/>
                    <a:pt x="99" y="91"/>
                  </a:cubicBezTo>
                  <a:cubicBezTo>
                    <a:pt x="98" y="91"/>
                    <a:pt x="97" y="90"/>
                    <a:pt x="96" y="88"/>
                  </a:cubicBezTo>
                  <a:cubicBezTo>
                    <a:pt x="95" y="85"/>
                    <a:pt x="92" y="79"/>
                    <a:pt x="87" y="6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6" y="14"/>
                    <a:pt x="42" y="24"/>
                    <a:pt x="40" y="28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17" y="77"/>
                    <a:pt x="13" y="83"/>
                    <a:pt x="13" y="85"/>
                  </a:cubicBezTo>
                  <a:cubicBezTo>
                    <a:pt x="11" y="88"/>
                    <a:pt x="10" y="90"/>
                    <a:pt x="9" y="90"/>
                  </a:cubicBezTo>
                  <a:cubicBezTo>
                    <a:pt x="8" y="91"/>
                    <a:pt x="8" y="91"/>
                    <a:pt x="7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" y="96"/>
                    <a:pt x="10" y="96"/>
                    <a:pt x="15" y="96"/>
                  </a:cubicBezTo>
                  <a:close/>
                  <a:moveTo>
                    <a:pt x="51" y="18"/>
                  </a:moveTo>
                  <a:cubicBezTo>
                    <a:pt x="68" y="59"/>
                    <a:pt x="68" y="59"/>
                    <a:pt x="68" y="59"/>
                  </a:cubicBezTo>
                  <a:cubicBezTo>
                    <a:pt x="33" y="59"/>
                    <a:pt x="33" y="59"/>
                    <a:pt x="33" y="59"/>
                  </a:cubicBezTo>
                  <a:lnTo>
                    <a:pt x="5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Freeform 28"/>
            <p:cNvSpPr>
              <a:spLocks/>
            </p:cNvSpPr>
            <p:nvPr/>
          </p:nvSpPr>
          <p:spPr bwMode="auto">
            <a:xfrm>
              <a:off x="3703" y="740"/>
              <a:ext cx="163" cy="147"/>
            </a:xfrm>
            <a:custGeom>
              <a:avLst/>
              <a:gdLst>
                <a:gd name="T0" fmla="*/ 77 w 105"/>
                <a:gd name="T1" fmla="*/ 14 h 95"/>
                <a:gd name="T2" fmla="*/ 82 w 105"/>
                <a:gd name="T3" fmla="*/ 7 h 95"/>
                <a:gd name="T4" fmla="*/ 80 w 105"/>
                <a:gd name="T5" fmla="*/ 5 h 95"/>
                <a:gd name="T6" fmla="*/ 70 w 105"/>
                <a:gd name="T7" fmla="*/ 4 h 95"/>
                <a:gd name="T8" fmla="*/ 70 w 105"/>
                <a:gd name="T9" fmla="*/ 0 h 95"/>
                <a:gd name="T10" fmla="*/ 89 w 105"/>
                <a:gd name="T11" fmla="*/ 0 h 95"/>
                <a:gd name="T12" fmla="*/ 105 w 105"/>
                <a:gd name="T13" fmla="*/ 0 h 95"/>
                <a:gd name="T14" fmla="*/ 105 w 105"/>
                <a:gd name="T15" fmla="*/ 4 h 95"/>
                <a:gd name="T16" fmla="*/ 96 w 105"/>
                <a:gd name="T17" fmla="*/ 5 h 95"/>
                <a:gd name="T18" fmla="*/ 92 w 105"/>
                <a:gd name="T19" fmla="*/ 7 h 95"/>
                <a:gd name="T20" fmla="*/ 87 w 105"/>
                <a:gd name="T21" fmla="*/ 13 h 95"/>
                <a:gd name="T22" fmla="*/ 66 w 105"/>
                <a:gd name="T23" fmla="*/ 43 h 95"/>
                <a:gd name="T24" fmla="*/ 59 w 105"/>
                <a:gd name="T25" fmla="*/ 54 h 95"/>
                <a:gd name="T26" fmla="*/ 59 w 105"/>
                <a:gd name="T27" fmla="*/ 58 h 95"/>
                <a:gd name="T28" fmla="*/ 59 w 105"/>
                <a:gd name="T29" fmla="*/ 63 h 95"/>
                <a:gd name="T30" fmla="*/ 59 w 105"/>
                <a:gd name="T31" fmla="*/ 81 h 95"/>
                <a:gd name="T32" fmla="*/ 60 w 105"/>
                <a:gd name="T33" fmla="*/ 89 h 95"/>
                <a:gd name="T34" fmla="*/ 63 w 105"/>
                <a:gd name="T35" fmla="*/ 90 h 95"/>
                <a:gd name="T36" fmla="*/ 73 w 105"/>
                <a:gd name="T37" fmla="*/ 91 h 95"/>
                <a:gd name="T38" fmla="*/ 73 w 105"/>
                <a:gd name="T39" fmla="*/ 95 h 95"/>
                <a:gd name="T40" fmla="*/ 53 w 105"/>
                <a:gd name="T41" fmla="*/ 95 h 95"/>
                <a:gd name="T42" fmla="*/ 32 w 105"/>
                <a:gd name="T43" fmla="*/ 95 h 95"/>
                <a:gd name="T44" fmla="*/ 32 w 105"/>
                <a:gd name="T45" fmla="*/ 91 h 95"/>
                <a:gd name="T46" fmla="*/ 42 w 105"/>
                <a:gd name="T47" fmla="*/ 90 h 95"/>
                <a:gd name="T48" fmla="*/ 44 w 105"/>
                <a:gd name="T49" fmla="*/ 89 h 95"/>
                <a:gd name="T50" fmla="*/ 45 w 105"/>
                <a:gd name="T51" fmla="*/ 82 h 95"/>
                <a:gd name="T52" fmla="*/ 46 w 105"/>
                <a:gd name="T53" fmla="*/ 63 h 95"/>
                <a:gd name="T54" fmla="*/ 46 w 105"/>
                <a:gd name="T55" fmla="*/ 56 h 95"/>
                <a:gd name="T56" fmla="*/ 43 w 105"/>
                <a:gd name="T57" fmla="*/ 50 h 95"/>
                <a:gd name="T58" fmla="*/ 35 w 105"/>
                <a:gd name="T59" fmla="*/ 39 h 95"/>
                <a:gd name="T60" fmla="*/ 17 w 105"/>
                <a:gd name="T61" fmla="*/ 13 h 95"/>
                <a:gd name="T62" fmla="*/ 13 w 105"/>
                <a:gd name="T63" fmla="*/ 7 h 95"/>
                <a:gd name="T64" fmla="*/ 9 w 105"/>
                <a:gd name="T65" fmla="*/ 5 h 95"/>
                <a:gd name="T66" fmla="*/ 0 w 105"/>
                <a:gd name="T67" fmla="*/ 4 h 95"/>
                <a:gd name="T68" fmla="*/ 0 w 105"/>
                <a:gd name="T69" fmla="*/ 0 h 95"/>
                <a:gd name="T70" fmla="*/ 17 w 105"/>
                <a:gd name="T71" fmla="*/ 0 h 95"/>
                <a:gd name="T72" fmla="*/ 43 w 105"/>
                <a:gd name="T73" fmla="*/ 0 h 95"/>
                <a:gd name="T74" fmla="*/ 43 w 105"/>
                <a:gd name="T75" fmla="*/ 4 h 95"/>
                <a:gd name="T76" fmla="*/ 32 w 105"/>
                <a:gd name="T77" fmla="*/ 5 h 95"/>
                <a:gd name="T78" fmla="*/ 30 w 105"/>
                <a:gd name="T79" fmla="*/ 7 h 95"/>
                <a:gd name="T80" fmla="*/ 34 w 105"/>
                <a:gd name="T81" fmla="*/ 14 h 95"/>
                <a:gd name="T82" fmla="*/ 55 w 105"/>
                <a:gd name="T83" fmla="*/ 48 h 95"/>
                <a:gd name="T84" fmla="*/ 77 w 105"/>
                <a:gd name="T85" fmla="*/ 1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95">
                  <a:moveTo>
                    <a:pt x="77" y="14"/>
                  </a:moveTo>
                  <a:cubicBezTo>
                    <a:pt x="80" y="10"/>
                    <a:pt x="82" y="7"/>
                    <a:pt x="82" y="7"/>
                  </a:cubicBezTo>
                  <a:cubicBezTo>
                    <a:pt x="82" y="6"/>
                    <a:pt x="81" y="5"/>
                    <a:pt x="80" y="5"/>
                  </a:cubicBezTo>
                  <a:cubicBezTo>
                    <a:pt x="79" y="5"/>
                    <a:pt x="75" y="4"/>
                    <a:pt x="70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9" y="0"/>
                    <a:pt x="84" y="0"/>
                    <a:pt x="89" y="0"/>
                  </a:cubicBezTo>
                  <a:cubicBezTo>
                    <a:pt x="93" y="0"/>
                    <a:pt x="96" y="0"/>
                    <a:pt x="105" y="0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0" y="4"/>
                    <a:pt x="97" y="5"/>
                    <a:pt x="96" y="5"/>
                  </a:cubicBezTo>
                  <a:cubicBezTo>
                    <a:pt x="95" y="5"/>
                    <a:pt x="93" y="6"/>
                    <a:pt x="92" y="7"/>
                  </a:cubicBezTo>
                  <a:cubicBezTo>
                    <a:pt x="91" y="7"/>
                    <a:pt x="89" y="10"/>
                    <a:pt x="87" y="1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2" y="49"/>
                    <a:pt x="60" y="53"/>
                    <a:pt x="59" y="54"/>
                  </a:cubicBezTo>
                  <a:cubicBezTo>
                    <a:pt x="59" y="56"/>
                    <a:pt x="59" y="57"/>
                    <a:pt x="59" y="58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9"/>
                    <a:pt x="59" y="75"/>
                    <a:pt x="59" y="81"/>
                  </a:cubicBezTo>
                  <a:cubicBezTo>
                    <a:pt x="59" y="85"/>
                    <a:pt x="60" y="88"/>
                    <a:pt x="60" y="89"/>
                  </a:cubicBezTo>
                  <a:cubicBezTo>
                    <a:pt x="61" y="89"/>
                    <a:pt x="61" y="90"/>
                    <a:pt x="63" y="90"/>
                  </a:cubicBezTo>
                  <a:cubicBezTo>
                    <a:pt x="64" y="91"/>
                    <a:pt x="67" y="91"/>
                    <a:pt x="73" y="91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65" y="95"/>
                    <a:pt x="58" y="95"/>
                    <a:pt x="53" y="95"/>
                  </a:cubicBezTo>
                  <a:cubicBezTo>
                    <a:pt x="47" y="95"/>
                    <a:pt x="40" y="95"/>
                    <a:pt x="32" y="9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7" y="91"/>
                    <a:pt x="40" y="91"/>
                    <a:pt x="42" y="90"/>
                  </a:cubicBezTo>
                  <a:cubicBezTo>
                    <a:pt x="43" y="90"/>
                    <a:pt x="44" y="90"/>
                    <a:pt x="44" y="89"/>
                  </a:cubicBezTo>
                  <a:cubicBezTo>
                    <a:pt x="45" y="88"/>
                    <a:pt x="45" y="86"/>
                    <a:pt x="45" y="82"/>
                  </a:cubicBezTo>
                  <a:cubicBezTo>
                    <a:pt x="45" y="81"/>
                    <a:pt x="45" y="75"/>
                    <a:pt x="46" y="63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4"/>
                    <a:pt x="44" y="52"/>
                    <a:pt x="43" y="50"/>
                  </a:cubicBezTo>
                  <a:cubicBezTo>
                    <a:pt x="42" y="49"/>
                    <a:pt x="40" y="45"/>
                    <a:pt x="35" y="3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4" y="7"/>
                    <a:pt x="13" y="7"/>
                  </a:cubicBezTo>
                  <a:cubicBezTo>
                    <a:pt x="12" y="6"/>
                    <a:pt x="10" y="5"/>
                    <a:pt x="9" y="5"/>
                  </a:cubicBezTo>
                  <a:cubicBezTo>
                    <a:pt x="8" y="5"/>
                    <a:pt x="6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12" y="0"/>
                    <a:pt x="17" y="0"/>
                  </a:cubicBezTo>
                  <a:cubicBezTo>
                    <a:pt x="22" y="0"/>
                    <a:pt x="34" y="0"/>
                    <a:pt x="43" y="0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8" y="4"/>
                    <a:pt x="33" y="5"/>
                    <a:pt x="32" y="5"/>
                  </a:cubicBezTo>
                  <a:cubicBezTo>
                    <a:pt x="31" y="5"/>
                    <a:pt x="30" y="6"/>
                    <a:pt x="30" y="7"/>
                  </a:cubicBezTo>
                  <a:cubicBezTo>
                    <a:pt x="30" y="7"/>
                    <a:pt x="31" y="10"/>
                    <a:pt x="34" y="14"/>
                  </a:cubicBezTo>
                  <a:cubicBezTo>
                    <a:pt x="55" y="48"/>
                    <a:pt x="55" y="48"/>
                    <a:pt x="55" y="48"/>
                  </a:cubicBezTo>
                  <a:lnTo>
                    <a:pt x="7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Freeform 29"/>
            <p:cNvSpPr>
              <a:spLocks noEditPoints="1"/>
            </p:cNvSpPr>
            <p:nvPr/>
          </p:nvSpPr>
          <p:spPr bwMode="auto">
            <a:xfrm>
              <a:off x="3860" y="737"/>
              <a:ext cx="164" cy="154"/>
            </a:xfrm>
            <a:custGeom>
              <a:avLst/>
              <a:gdLst>
                <a:gd name="T0" fmla="*/ 19 w 106"/>
                <a:gd name="T1" fmla="*/ 24 h 99"/>
                <a:gd name="T2" fmla="*/ 31 w 106"/>
                <a:gd name="T3" fmla="*/ 10 h 99"/>
                <a:gd name="T4" fmla="*/ 51 w 106"/>
                <a:gd name="T5" fmla="*/ 5 h 99"/>
                <a:gd name="T6" fmla="*/ 66 w 106"/>
                <a:gd name="T7" fmla="*/ 8 h 99"/>
                <a:gd name="T8" fmla="*/ 76 w 106"/>
                <a:gd name="T9" fmla="*/ 13 h 99"/>
                <a:gd name="T10" fmla="*/ 84 w 106"/>
                <a:gd name="T11" fmla="*/ 21 h 99"/>
                <a:gd name="T12" fmla="*/ 88 w 106"/>
                <a:gd name="T13" fmla="*/ 31 h 99"/>
                <a:gd name="T14" fmla="*/ 91 w 106"/>
                <a:gd name="T15" fmla="*/ 51 h 99"/>
                <a:gd name="T16" fmla="*/ 87 w 106"/>
                <a:gd name="T17" fmla="*/ 73 h 99"/>
                <a:gd name="T18" fmla="*/ 75 w 106"/>
                <a:gd name="T19" fmla="*/ 88 h 99"/>
                <a:gd name="T20" fmla="*/ 55 w 106"/>
                <a:gd name="T21" fmla="*/ 93 h 99"/>
                <a:gd name="T22" fmla="*/ 40 w 106"/>
                <a:gd name="T23" fmla="*/ 91 h 99"/>
                <a:gd name="T24" fmla="*/ 28 w 106"/>
                <a:gd name="T25" fmla="*/ 82 h 99"/>
                <a:gd name="T26" fmla="*/ 19 w 106"/>
                <a:gd name="T27" fmla="*/ 69 h 99"/>
                <a:gd name="T28" fmla="*/ 16 w 106"/>
                <a:gd name="T29" fmla="*/ 57 h 99"/>
                <a:gd name="T30" fmla="*/ 14 w 106"/>
                <a:gd name="T31" fmla="*/ 45 h 99"/>
                <a:gd name="T32" fmla="*/ 19 w 106"/>
                <a:gd name="T33" fmla="*/ 24 h 99"/>
                <a:gd name="T34" fmla="*/ 3 w 106"/>
                <a:gd name="T35" fmla="*/ 69 h 99"/>
                <a:gd name="T36" fmla="*/ 13 w 106"/>
                <a:gd name="T37" fmla="*/ 86 h 99"/>
                <a:gd name="T38" fmla="*/ 29 w 106"/>
                <a:gd name="T39" fmla="*/ 96 h 99"/>
                <a:gd name="T40" fmla="*/ 50 w 106"/>
                <a:gd name="T41" fmla="*/ 99 h 99"/>
                <a:gd name="T42" fmla="*/ 90 w 106"/>
                <a:gd name="T43" fmla="*/ 84 h 99"/>
                <a:gd name="T44" fmla="*/ 106 w 106"/>
                <a:gd name="T45" fmla="*/ 46 h 99"/>
                <a:gd name="T46" fmla="*/ 105 w 106"/>
                <a:gd name="T47" fmla="*/ 33 h 99"/>
                <a:gd name="T48" fmla="*/ 101 w 106"/>
                <a:gd name="T49" fmla="*/ 22 h 99"/>
                <a:gd name="T50" fmla="*/ 91 w 106"/>
                <a:gd name="T51" fmla="*/ 11 h 99"/>
                <a:gd name="T52" fmla="*/ 75 w 106"/>
                <a:gd name="T53" fmla="*/ 3 h 99"/>
                <a:gd name="T54" fmla="*/ 54 w 106"/>
                <a:gd name="T55" fmla="*/ 0 h 99"/>
                <a:gd name="T56" fmla="*/ 32 w 106"/>
                <a:gd name="T57" fmla="*/ 3 h 99"/>
                <a:gd name="T58" fmla="*/ 14 w 106"/>
                <a:gd name="T59" fmla="*/ 14 h 99"/>
                <a:gd name="T60" fmla="*/ 3 w 106"/>
                <a:gd name="T61" fmla="*/ 30 h 99"/>
                <a:gd name="T62" fmla="*/ 0 w 106"/>
                <a:gd name="T63" fmla="*/ 50 h 99"/>
                <a:gd name="T64" fmla="*/ 3 w 106"/>
                <a:gd name="T65" fmla="*/ 6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99">
                  <a:moveTo>
                    <a:pt x="19" y="24"/>
                  </a:moveTo>
                  <a:cubicBezTo>
                    <a:pt x="22" y="18"/>
                    <a:pt x="26" y="13"/>
                    <a:pt x="31" y="10"/>
                  </a:cubicBezTo>
                  <a:cubicBezTo>
                    <a:pt x="37" y="7"/>
                    <a:pt x="44" y="5"/>
                    <a:pt x="51" y="5"/>
                  </a:cubicBezTo>
                  <a:cubicBezTo>
                    <a:pt x="56" y="5"/>
                    <a:pt x="61" y="6"/>
                    <a:pt x="66" y="8"/>
                  </a:cubicBezTo>
                  <a:cubicBezTo>
                    <a:pt x="70" y="9"/>
                    <a:pt x="74" y="11"/>
                    <a:pt x="76" y="13"/>
                  </a:cubicBezTo>
                  <a:cubicBezTo>
                    <a:pt x="79" y="16"/>
                    <a:pt x="82" y="18"/>
                    <a:pt x="84" y="21"/>
                  </a:cubicBezTo>
                  <a:cubicBezTo>
                    <a:pt x="86" y="24"/>
                    <a:pt x="87" y="27"/>
                    <a:pt x="88" y="31"/>
                  </a:cubicBezTo>
                  <a:cubicBezTo>
                    <a:pt x="90" y="37"/>
                    <a:pt x="91" y="44"/>
                    <a:pt x="91" y="51"/>
                  </a:cubicBezTo>
                  <a:cubicBezTo>
                    <a:pt x="91" y="59"/>
                    <a:pt x="90" y="67"/>
                    <a:pt x="87" y="73"/>
                  </a:cubicBezTo>
                  <a:cubicBezTo>
                    <a:pt x="85" y="79"/>
                    <a:pt x="80" y="84"/>
                    <a:pt x="75" y="88"/>
                  </a:cubicBezTo>
                  <a:cubicBezTo>
                    <a:pt x="69" y="91"/>
                    <a:pt x="63" y="93"/>
                    <a:pt x="55" y="93"/>
                  </a:cubicBezTo>
                  <a:cubicBezTo>
                    <a:pt x="50" y="93"/>
                    <a:pt x="45" y="92"/>
                    <a:pt x="40" y="91"/>
                  </a:cubicBezTo>
                  <a:cubicBezTo>
                    <a:pt x="36" y="89"/>
                    <a:pt x="32" y="86"/>
                    <a:pt x="28" y="82"/>
                  </a:cubicBezTo>
                  <a:cubicBezTo>
                    <a:pt x="24" y="79"/>
                    <a:pt x="21" y="74"/>
                    <a:pt x="19" y="69"/>
                  </a:cubicBezTo>
                  <a:cubicBezTo>
                    <a:pt x="18" y="66"/>
                    <a:pt x="17" y="62"/>
                    <a:pt x="16" y="57"/>
                  </a:cubicBezTo>
                  <a:cubicBezTo>
                    <a:pt x="15" y="53"/>
                    <a:pt x="14" y="49"/>
                    <a:pt x="14" y="45"/>
                  </a:cubicBezTo>
                  <a:cubicBezTo>
                    <a:pt x="14" y="37"/>
                    <a:pt x="16" y="30"/>
                    <a:pt x="19" y="24"/>
                  </a:cubicBezTo>
                  <a:close/>
                  <a:moveTo>
                    <a:pt x="3" y="69"/>
                  </a:moveTo>
                  <a:cubicBezTo>
                    <a:pt x="5" y="76"/>
                    <a:pt x="9" y="81"/>
                    <a:pt x="13" y="86"/>
                  </a:cubicBezTo>
                  <a:cubicBezTo>
                    <a:pt x="18" y="90"/>
                    <a:pt x="23" y="94"/>
                    <a:pt x="29" y="96"/>
                  </a:cubicBezTo>
                  <a:cubicBezTo>
                    <a:pt x="36" y="98"/>
                    <a:pt x="43" y="99"/>
                    <a:pt x="50" y="99"/>
                  </a:cubicBezTo>
                  <a:cubicBezTo>
                    <a:pt x="66" y="99"/>
                    <a:pt x="80" y="94"/>
                    <a:pt x="90" y="84"/>
                  </a:cubicBezTo>
                  <a:cubicBezTo>
                    <a:pt x="101" y="74"/>
                    <a:pt x="106" y="62"/>
                    <a:pt x="106" y="46"/>
                  </a:cubicBezTo>
                  <a:cubicBezTo>
                    <a:pt x="106" y="42"/>
                    <a:pt x="106" y="37"/>
                    <a:pt x="105" y="33"/>
                  </a:cubicBezTo>
                  <a:cubicBezTo>
                    <a:pt x="104" y="29"/>
                    <a:pt x="102" y="25"/>
                    <a:pt x="101" y="22"/>
                  </a:cubicBezTo>
                  <a:cubicBezTo>
                    <a:pt x="98" y="18"/>
                    <a:pt x="95" y="15"/>
                    <a:pt x="91" y="11"/>
                  </a:cubicBezTo>
                  <a:cubicBezTo>
                    <a:pt x="87" y="8"/>
                    <a:pt x="82" y="5"/>
                    <a:pt x="75" y="3"/>
                  </a:cubicBezTo>
                  <a:cubicBezTo>
                    <a:pt x="69" y="1"/>
                    <a:pt x="62" y="0"/>
                    <a:pt x="54" y="0"/>
                  </a:cubicBezTo>
                  <a:cubicBezTo>
                    <a:pt x="46" y="0"/>
                    <a:pt x="38" y="1"/>
                    <a:pt x="32" y="3"/>
                  </a:cubicBezTo>
                  <a:cubicBezTo>
                    <a:pt x="25" y="6"/>
                    <a:pt x="19" y="9"/>
                    <a:pt x="14" y="14"/>
                  </a:cubicBezTo>
                  <a:cubicBezTo>
                    <a:pt x="9" y="19"/>
                    <a:pt x="5" y="24"/>
                    <a:pt x="3" y="30"/>
                  </a:cubicBezTo>
                  <a:cubicBezTo>
                    <a:pt x="1" y="36"/>
                    <a:pt x="0" y="43"/>
                    <a:pt x="0" y="50"/>
                  </a:cubicBezTo>
                  <a:cubicBezTo>
                    <a:pt x="0" y="56"/>
                    <a:pt x="1" y="63"/>
                    <a:pt x="3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347200" y="6657980"/>
            <a:ext cx="2844800" cy="200025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933">
                <a:solidFill>
                  <a:srgbClr val="BFBFBF"/>
                </a:solidFill>
              </a:rPr>
              <a:t>©2012 MFMER  |  slide-</a:t>
            </a:r>
            <a:fld id="{1D5850EB-EB05-FE43-BC4D-FCA24DE027A9}" type="slidenum">
              <a:rPr lang="en-US" sz="933" smtClean="0">
                <a:solidFill>
                  <a:srgbClr val="BFBFBF"/>
                </a:solidFill>
              </a:rPr>
              <a:pPr algn="r" eaLnBrk="1" hangingPunct="1">
                <a:defRPr/>
              </a:pPr>
              <a:t>‹#›</a:t>
            </a:fld>
            <a:endParaRPr lang="en-US" sz="933">
              <a:solidFill>
                <a:srgbClr val="BFBFBF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853025" y="3046414"/>
            <a:ext cx="4751916" cy="144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sz="3200" dirty="0">
                <a:solidFill>
                  <a:schemeClr val="bg1"/>
                </a:solidFill>
                <a:cs typeface="Arial" charset="0"/>
              </a:rPr>
              <a:t>CENTER FOR</a:t>
            </a:r>
          </a:p>
          <a:p>
            <a:pPr>
              <a:lnSpc>
                <a:spcPct val="80000"/>
              </a:lnSpc>
              <a:defRPr/>
            </a:pPr>
            <a:r>
              <a:rPr lang="en-US" sz="4267" b="1" dirty="0">
                <a:solidFill>
                  <a:schemeClr val="bg1"/>
                </a:solidFill>
              </a:rPr>
              <a:t>INDIVIDUALIZED</a:t>
            </a:r>
          </a:p>
          <a:p>
            <a:pPr>
              <a:lnSpc>
                <a:spcPct val="80000"/>
              </a:lnSpc>
              <a:defRPr/>
            </a:pPr>
            <a:r>
              <a:rPr lang="en-US" sz="4267" b="1" dirty="0">
                <a:solidFill>
                  <a:schemeClr val="bg1"/>
                </a:solidFill>
              </a:rPr>
              <a:t>MEDICINE</a:t>
            </a:r>
            <a:endParaRPr lang="en-US" sz="4267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827" y="4651385"/>
            <a:ext cx="4854383" cy="685800"/>
          </a:xfrm>
        </p:spPr>
        <p:txBody>
          <a:bodyPr t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667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C5FA4-DB1F-E544-AF43-AB55CFBE9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9427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B7F9-C70F-074D-9CBC-925AFBDE4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346A-76D5-BC44-87CB-4B1282557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BAEED-81BE-B748-A50E-5E1766EE5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8FF69-747B-C24B-A54A-89124F978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C6134-1D1A-CC45-B960-727ADD80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CEEC-FDF8-704E-B951-73171FB8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5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577F7-9102-AF4A-B292-AEE94434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F390B-3E22-8340-A7F7-34FB12301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3704A-83F2-1F40-8C46-A81D5287F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1AB23-8920-164D-A438-EAA3D3214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459C9-AEE7-294B-ACF1-C9FC6A0D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CEEC-FDF8-704E-B951-73171FB8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28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FAED-11FE-4C46-8F52-B0D161E1A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1D743-AE69-8B4D-8AE5-17B9D94634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ABDC3-17E3-194B-AA9F-83B0014A2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C6351-00B5-BD46-8AA2-385D7A6A8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54FB8-3399-9946-B621-9199CF41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6C7A6-9898-F743-BE62-1E4F8690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CEEC-FDF8-704E-B951-73171FB8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75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45752-39B2-6340-9D06-742F51AE3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ADC25-C3BA-5449-9549-0FE4FCC53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ABD730-AD10-5547-956B-2A6704F35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37B04-2DB5-F741-A402-448D5B6CEF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94598A-40EC-2948-9047-CC6098DE2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905C81-FFDD-994F-82A0-8483E06D8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1FA3F1-8E6E-7547-879D-EAD649EB1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35E00F-2364-7842-88F0-2F7BC28F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CEEC-FDF8-704E-B951-73171FB8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07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97E9E-64CF-F545-B5F7-BF2777F2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DB05F7-DF43-784C-B346-470828F3A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F447E5-15A7-7344-A85B-9ED2F9B4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9308E-AF79-BA4B-BDBB-3959B78C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CEEC-FDF8-704E-B951-73171FB8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13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2A7AD9-BD0B-1B40-B699-E685B66E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5333EA-78F5-E64F-8912-1F22AF63C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34CA1-5552-E047-B752-303A7DA9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CEEC-FDF8-704E-B951-73171FB8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4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9128-17B5-1F42-AA49-CF8889A4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52D73-1CA9-0941-8BF8-A8CD70345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2D8E1-625E-894D-8885-FD7F2DAF9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CF7B8-1645-0546-8CD4-53D31D514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EEB20-8F1B-9D48-862D-8E9E72EE8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129AA-2A40-6A4D-A333-5FB3F539E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CEEC-FDF8-704E-B951-73171FB8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27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32112-59CF-444A-A443-203083C3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825FEF-C967-FB4F-985A-52F627D5E9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36A5B-D2CE-4A42-AD89-4DDC18B19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CBCE7-C391-9747-AEAE-32B6222DB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50D81-6135-DC48-87BA-B225DCA9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F9FBD-9337-1140-AA4B-8E5EC2B19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DCEEC-FDF8-704E-B951-73171FB8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08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FE7D6A-3A3E-8142-B4FD-A968CD9F7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C96A0-D065-5B44-B86A-8882DBAC7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52569-B561-A148-8498-B9360A4510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FDA0F-788A-F04C-A2EC-E65A6488F5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1628A-DA64-6D49-B09F-DA22E1D82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DCEEC-FDF8-704E-B951-73171FB8E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8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gnomad.broadinstitute.org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gnomad.broadinstitute.org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microsoft.com/office/2007/relationships/hdphoto" Target="../media/hdphoto9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F1A020-D3EF-8041-80AB-D5B35E83A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5" y="402771"/>
            <a:ext cx="11234057" cy="60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76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170D957-C130-4DB0-92B8-C43F106B57C8}"/>
              </a:ext>
            </a:extLst>
          </p:cNvPr>
          <p:cNvGrpSpPr/>
          <p:nvPr/>
        </p:nvGrpSpPr>
        <p:grpSpPr>
          <a:xfrm>
            <a:off x="791200" y="3606054"/>
            <a:ext cx="10522391" cy="747974"/>
            <a:chOff x="228601" y="2435771"/>
            <a:chExt cx="8765379" cy="915565"/>
          </a:xfrm>
        </p:grpSpPr>
        <p:sp>
          <p:nvSpPr>
            <p:cNvPr id="7" name="Arrow: Left-Right 6">
              <a:extLst>
                <a:ext uri="{FF2B5EF4-FFF2-40B4-BE49-F238E27FC236}">
                  <a16:creationId xmlns:a16="http://schemas.microsoft.com/office/drawing/2014/main" id="{28926453-DC45-4F5D-B6DF-0925DD5B505F}"/>
                </a:ext>
              </a:extLst>
            </p:cNvPr>
            <p:cNvSpPr/>
            <p:nvPr/>
          </p:nvSpPr>
          <p:spPr>
            <a:xfrm>
              <a:off x="228601" y="2435771"/>
              <a:ext cx="8765379" cy="915565"/>
            </a:xfrm>
            <a:prstGeom prst="leftRightArrow">
              <a:avLst>
                <a:gd name="adj1" fmla="val 71138"/>
                <a:gd name="adj2" fmla="val 50000"/>
              </a:avLst>
            </a:prstGeom>
            <a:solidFill>
              <a:srgbClr val="41B6E6"/>
            </a:solidFill>
            <a:ln w="25400" cap="flat" cmpd="sng" algn="ctr">
              <a:solidFill>
                <a:srgbClr val="41B6E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CCB0F6-5D24-44BB-983D-DAB31A40C0AD}"/>
                </a:ext>
              </a:extLst>
            </p:cNvPr>
            <p:cNvSpPr txBox="1"/>
            <p:nvPr/>
          </p:nvSpPr>
          <p:spPr>
            <a:xfrm>
              <a:off x="614856" y="2574974"/>
              <a:ext cx="1529888" cy="655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TARGETED TESTIG</a:t>
              </a:r>
            </a:p>
            <a:p>
              <a:pPr marL="0" marR="0" lvl="0" indent="0" algn="l" defTabSz="45718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2487E0-D9A1-4490-9E20-80E88632C595}"/>
                </a:ext>
              </a:extLst>
            </p:cNvPr>
            <p:cNvSpPr txBox="1"/>
            <p:nvPr/>
          </p:nvSpPr>
          <p:spPr>
            <a:xfrm>
              <a:off x="2743200" y="2628173"/>
              <a:ext cx="1072055" cy="58477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PANELS</a:t>
              </a:r>
            </a:p>
            <a:p>
              <a:pPr marL="0" marR="0" lvl="0" indent="0" algn="ctr" defTabSz="45718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3ADE43-449B-4FCD-A49D-320BA8F686E8}"/>
                </a:ext>
              </a:extLst>
            </p:cNvPr>
            <p:cNvSpPr txBox="1"/>
            <p:nvPr/>
          </p:nvSpPr>
          <p:spPr>
            <a:xfrm>
              <a:off x="5439104" y="2628174"/>
              <a:ext cx="1560786" cy="58477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EXOME SEQUENCING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DC495D-4E7C-4587-A1F7-4080FD1FEF22}"/>
                </a:ext>
              </a:extLst>
            </p:cNvPr>
            <p:cNvSpPr txBox="1"/>
            <p:nvPr/>
          </p:nvSpPr>
          <p:spPr>
            <a:xfrm>
              <a:off x="7185010" y="2617074"/>
              <a:ext cx="1623849" cy="58477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WHOLE GENOME SEQUENCING </a:t>
              </a:r>
            </a:p>
          </p:txBody>
        </p: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2C2ECAE-2B2F-4F57-A33C-E5FA3C93DBA4}"/>
              </a:ext>
            </a:extLst>
          </p:cNvPr>
          <p:cNvSpPr/>
          <p:nvPr/>
        </p:nvSpPr>
        <p:spPr>
          <a:xfrm>
            <a:off x="854261" y="4498196"/>
            <a:ext cx="1984926" cy="649162"/>
          </a:xfrm>
          <a:prstGeom prst="wedgeRoundRectCallout">
            <a:avLst>
              <a:gd name="adj1" fmla="val 968"/>
              <a:gd name="adj2" fmla="val -71371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76869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Known causes of genetic disease </a:t>
            </a:r>
          </a:p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76869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eg Huntington’s Disease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D508B60-5A1A-469D-8827-A94C4124FE4F}"/>
              </a:ext>
            </a:extLst>
          </p:cNvPr>
          <p:cNvSpPr/>
          <p:nvPr/>
        </p:nvSpPr>
        <p:spPr>
          <a:xfrm>
            <a:off x="3156027" y="4509293"/>
            <a:ext cx="1986545" cy="622823"/>
          </a:xfrm>
          <a:prstGeom prst="wedgeRoundRectCallout">
            <a:avLst>
              <a:gd name="adj1" fmla="val -1344"/>
              <a:gd name="adj2" fmla="val -70011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76869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Single test covering 10s – 100s of genes</a:t>
            </a:r>
            <a:b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76869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srgbClr val="76869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3C87D51-23E9-497A-8A78-E5ECA0FA733E}"/>
              </a:ext>
            </a:extLst>
          </p:cNvPr>
          <p:cNvSpPr/>
          <p:nvPr/>
        </p:nvSpPr>
        <p:spPr>
          <a:xfrm>
            <a:off x="6419488" y="4509294"/>
            <a:ext cx="3305333" cy="639920"/>
          </a:xfrm>
          <a:prstGeom prst="wedgeRoundRectCallout">
            <a:avLst>
              <a:gd name="adj1" fmla="val 38607"/>
              <a:gd name="adj2" fmla="val -76462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76869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Looking across the genome for diagnostic, therapeutic and predictive information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E20EAB-EF5B-4BC4-A2EA-58647A8BAB72}"/>
              </a:ext>
            </a:extLst>
          </p:cNvPr>
          <p:cNvSpPr txBox="1"/>
          <p:nvPr/>
        </p:nvSpPr>
        <p:spPr>
          <a:xfrm>
            <a:off x="3049802" y="5520690"/>
            <a:ext cx="2778429" cy="1268730"/>
          </a:xfrm>
          <a:prstGeom prst="leftArrow">
            <a:avLst>
              <a:gd name="adj1" fmla="val 100000"/>
              <a:gd name="adj2" fmla="val 10625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72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Standardising cancer panels for pan-solid tumour, pan-Haematological and specialist rare disease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72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for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2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PGx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72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panel and polygenic risk scores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257C92-167C-4107-A027-FD01DCCF9153}"/>
              </a:ext>
            </a:extLst>
          </p:cNvPr>
          <p:cNvSpPr txBox="1"/>
          <p:nvPr/>
        </p:nvSpPr>
        <p:spPr>
          <a:xfrm flipH="1">
            <a:off x="6615712" y="5520690"/>
            <a:ext cx="2563738" cy="1268730"/>
          </a:xfrm>
          <a:prstGeom prst="leftArrow">
            <a:avLst>
              <a:gd name="adj1" fmla="val 100000"/>
              <a:gd name="adj2" fmla="val 10625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72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Standardising rapid NICU/PICU testing</a:t>
            </a:r>
          </a:p>
          <a:p>
            <a:pPr marL="171450" marR="0" lvl="0" indent="-17145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2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Fetal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72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Exome testing</a:t>
            </a:r>
          </a:p>
          <a:p>
            <a:pPr marL="171450" marR="0" lvl="0" indent="-17145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72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Interim testing while WGS established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CE28AB-4FA9-4B46-ABDD-F5414E32366F}"/>
              </a:ext>
            </a:extLst>
          </p:cNvPr>
          <p:cNvSpPr txBox="1"/>
          <p:nvPr/>
        </p:nvSpPr>
        <p:spPr>
          <a:xfrm flipH="1">
            <a:off x="9356366" y="5520690"/>
            <a:ext cx="2452677" cy="1268730"/>
          </a:xfrm>
          <a:prstGeom prst="leftArrow">
            <a:avLst>
              <a:gd name="adj1" fmla="val 100000"/>
              <a:gd name="adj2" fmla="val 10625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72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1 – 21 rare disease conditions and 3 cancers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72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2 – additional 25 rare disease conditions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92569A-F7A5-499D-B884-8D5CA30D8329}"/>
              </a:ext>
            </a:extLst>
          </p:cNvPr>
          <p:cNvSpPr txBox="1"/>
          <p:nvPr/>
        </p:nvSpPr>
        <p:spPr>
          <a:xfrm>
            <a:off x="681992" y="5520690"/>
            <a:ext cx="2203208" cy="1268730"/>
          </a:xfrm>
          <a:prstGeom prst="leftArrow">
            <a:avLst>
              <a:gd name="adj1" fmla="val 100000"/>
              <a:gd name="adj2" fmla="val 10625"/>
            </a:avLst>
          </a:prstGeom>
          <a:solidFill>
            <a:schemeClr val="bg1">
              <a:lumMod val="85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72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Inc. cascade testing to identify FH, BRCA, Lynch Syndrome </a:t>
            </a:r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11EF7456-8F34-4752-B823-37C22690BCCB}"/>
              </a:ext>
            </a:extLst>
          </p:cNvPr>
          <p:cNvSpPr/>
          <p:nvPr/>
        </p:nvSpPr>
        <p:spPr>
          <a:xfrm>
            <a:off x="791200" y="1575518"/>
            <a:ext cx="10522392" cy="404035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continuum OF Genomic Testing</a:t>
            </a:r>
          </a:p>
        </p:txBody>
      </p:sp>
      <p:graphicFrame>
        <p:nvGraphicFramePr>
          <p:cNvPr id="50" name="Diagram 49">
            <a:extLst>
              <a:ext uri="{FF2B5EF4-FFF2-40B4-BE49-F238E27FC236}">
                <a16:creationId xmlns:a16="http://schemas.microsoft.com/office/drawing/2014/main" id="{68CB1B4A-39AE-4FD5-8C8E-9A30BCF79A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4731481"/>
              </p:ext>
            </p:extLst>
          </p:nvPr>
        </p:nvGraphicFramePr>
        <p:xfrm>
          <a:off x="791200" y="2036703"/>
          <a:ext cx="10522391" cy="747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FD1EBC9-FD20-4C39-9EA7-794DFF5C19E5}"/>
              </a:ext>
            </a:extLst>
          </p:cNvPr>
          <p:cNvSpPr txBox="1">
            <a:spLocks/>
          </p:cNvSpPr>
          <p:nvPr/>
        </p:nvSpPr>
        <p:spPr>
          <a:xfrm>
            <a:off x="758928" y="3019407"/>
            <a:ext cx="10104309" cy="500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•"/>
              <a:tabLst>
                <a:tab pos="179388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780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full repertoire of testing technologies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85ACFD9-F3D1-7243-A5C4-73CDF6FBEA81}"/>
              </a:ext>
            </a:extLst>
          </p:cNvPr>
          <p:cNvSpPr txBox="1">
            <a:spLocks/>
          </p:cNvSpPr>
          <p:nvPr/>
        </p:nvSpPr>
        <p:spPr>
          <a:xfrm>
            <a:off x="878425" y="0"/>
            <a:ext cx="10435167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Delivering the full breadth of genomic testing</a:t>
            </a:r>
          </a:p>
        </p:txBody>
      </p:sp>
    </p:spTree>
    <p:extLst>
      <p:ext uri="{BB962C8B-B14F-4D97-AF65-F5344CB8AC3E}">
        <p14:creationId xmlns:p14="http://schemas.microsoft.com/office/powerpoint/2010/main" val="1151774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3" y="358801"/>
            <a:ext cx="11991833" cy="614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367" y="5606327"/>
            <a:ext cx="687264" cy="76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9916" y="361454"/>
            <a:ext cx="406400" cy="6137744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945190" y="-2260600"/>
            <a:ext cx="184730" cy="256545"/>
          </a:xfrm>
          <a:prstGeom prst="rect">
            <a:avLst/>
          </a:prstGeom>
          <a:solidFill>
            <a:srgbClr val="5EBF3B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1067" b="1" dirty="0"/>
          </a:p>
        </p:txBody>
      </p:sp>
      <p:sp>
        <p:nvSpPr>
          <p:cNvPr id="6" name="Rectangle 5"/>
          <p:cNvSpPr/>
          <p:nvPr/>
        </p:nvSpPr>
        <p:spPr>
          <a:xfrm>
            <a:off x="1931916" y="3587254"/>
            <a:ext cx="1219200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Gene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57516" y="361454"/>
            <a:ext cx="1320800" cy="6137744"/>
          </a:xfrm>
          <a:prstGeom prst="rect">
            <a:avLst/>
          </a:prstGeom>
          <a:solidFill>
            <a:srgbClr val="00B050">
              <a:alpha val="1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/>
          <p:cNvSpPr/>
          <p:nvPr/>
        </p:nvSpPr>
        <p:spPr>
          <a:xfrm>
            <a:off x="3354316" y="844054"/>
            <a:ext cx="1828800" cy="203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Mutation Type</a:t>
            </a:r>
          </a:p>
          <a:p>
            <a:pPr algn="ctr"/>
            <a:r>
              <a:rPr lang="en-US" sz="2400" dirty="0"/>
              <a:t>And </a:t>
            </a:r>
          </a:p>
          <a:p>
            <a:pPr algn="ctr"/>
            <a:r>
              <a:rPr lang="en-US" sz="2400" dirty="0"/>
              <a:t>Location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83116" y="354630"/>
            <a:ext cx="3149600" cy="6137744"/>
          </a:xfrm>
          <a:prstGeom prst="rect">
            <a:avLst/>
          </a:prstGeom>
          <a:solidFill>
            <a:srgbClr val="00B0F0">
              <a:alpha val="15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5386316" y="844054"/>
            <a:ext cx="2743200" cy="2032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In-Silico Predictors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348716" y="354630"/>
            <a:ext cx="2133600" cy="6137744"/>
          </a:xfrm>
          <a:prstGeom prst="rect">
            <a:avLst/>
          </a:prstGeom>
          <a:solidFill>
            <a:srgbClr val="7030A0">
              <a:alpha val="15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47" y="3079254"/>
            <a:ext cx="5139260" cy="341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1247" y1="70404" x2="7771" y2="64574"/>
                        <a14:foregroundMark x1="13906" y1="45740" x2="16973" y2="28700"/>
                        <a14:foregroundMark x1="21881" y1="35426" x2="23313" y2="21973"/>
                        <a14:foregroundMark x1="34151" y1="33184" x2="38855" y2="35426"/>
                        <a14:foregroundMark x1="48466" y1="29148" x2="49898" y2="21525"/>
                        <a14:foregroundMark x1="68507" y1="33184" x2="69530" y2="27354"/>
                        <a14:foregroundMark x1="83436" y1="36771" x2="88344" y2="36771"/>
                        <a14:foregroundMark x1="73211" y1="64574" x2="71984" y2="57399"/>
                        <a14:foregroundMark x1="88344" y1="72197" x2="88753" y2="66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528" y="844054"/>
            <a:ext cx="2283976" cy="104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674224" y="1860053"/>
            <a:ext cx="1482585" cy="54386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67" b="1" dirty="0" err="1"/>
              <a:t>Populational</a:t>
            </a:r>
            <a:endParaRPr lang="en-US" sz="1467" b="1" dirty="0"/>
          </a:p>
          <a:p>
            <a:pPr algn="ctr"/>
            <a:r>
              <a:rPr lang="en-US" sz="1467" b="1" dirty="0"/>
              <a:t>Allele Frequency</a:t>
            </a:r>
          </a:p>
        </p:txBody>
      </p:sp>
    </p:spTree>
    <p:extLst>
      <p:ext uri="{BB962C8B-B14F-4D97-AF65-F5344CB8AC3E}">
        <p14:creationId xmlns:p14="http://schemas.microsoft.com/office/powerpoint/2010/main" val="369203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906" t="11628" r="1832" b="1396"/>
          <a:stretch/>
        </p:blipFill>
        <p:spPr>
          <a:xfrm>
            <a:off x="6165696" y="1410627"/>
            <a:ext cx="4237511" cy="2953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67" t="11938" r="1133" b="37984"/>
          <a:stretch/>
        </p:blipFill>
        <p:spPr>
          <a:xfrm>
            <a:off x="5719127" y="2416552"/>
            <a:ext cx="4451654" cy="2586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77629" y="151184"/>
            <a:ext cx="43829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4400" kern="0" dirty="0">
                <a:solidFill>
                  <a:sysClr val="windowText" lastClr="000000"/>
                </a:solidFill>
                <a:latin typeface="+mj-lt"/>
              </a:rPr>
              <a:t>gnomAD and ExAC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" y="1724454"/>
            <a:ext cx="51016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kern="0" dirty="0">
                <a:solidFill>
                  <a:prstClr val="black"/>
                </a:solidFill>
                <a:latin typeface="Calibri"/>
              </a:rPr>
              <a:t>Benefits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438086"/>
                </a:solidFill>
                <a:latin typeface="Calibri"/>
              </a:rPr>
              <a:t>Free public databases since 2014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438086"/>
                </a:solidFill>
                <a:latin typeface="Calibri"/>
              </a:rPr>
              <a:t>Data coming from over 138,000 exomes and genomes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438086"/>
                </a:solidFill>
                <a:latin typeface="Calibri"/>
              </a:rPr>
              <a:t>Robust allele frequencies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438086"/>
                </a:solidFill>
                <a:latin typeface="Calibri"/>
              </a:rPr>
              <a:t>Multi ethnic (sup-pop AFs)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438086"/>
                </a:solidFill>
                <a:latin typeface="Calibri"/>
              </a:rPr>
              <a:t>Severe pediatric disease excluded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438086"/>
                </a:solidFill>
                <a:latin typeface="Calibri"/>
              </a:rPr>
              <a:t>Version with cancer cases excluded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438086"/>
                </a:solidFill>
                <a:latin typeface="Calibri"/>
              </a:rPr>
              <a:t>Accessible quality metrics and IGV views</a:t>
            </a:r>
          </a:p>
          <a:p>
            <a:pPr defTabSz="685800"/>
            <a:endParaRPr lang="en-US" kern="0" dirty="0">
              <a:solidFill>
                <a:prstClr val="black"/>
              </a:solidFill>
              <a:latin typeface="Calibri"/>
            </a:endParaRPr>
          </a:p>
          <a:p>
            <a:pPr defTabSz="685800"/>
            <a:r>
              <a:rPr lang="en-US" kern="0" dirty="0">
                <a:solidFill>
                  <a:prstClr val="black"/>
                </a:solidFill>
                <a:latin typeface="Calibri"/>
              </a:rPr>
              <a:t>Drawbacks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accent2"/>
                </a:solidFill>
                <a:latin typeface="Calibri"/>
              </a:rPr>
              <a:t>Phenotype data largely not available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kern="0" dirty="0">
              <a:solidFill>
                <a:prstClr val="black"/>
              </a:solidFill>
              <a:latin typeface="Calibri"/>
            </a:endParaRPr>
          </a:p>
          <a:p>
            <a:pPr defTabSz="685800"/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13F9A-823A-4A70-A461-701640738AD8}"/>
              </a:ext>
            </a:extLst>
          </p:cNvPr>
          <p:cNvSpPr txBox="1"/>
          <p:nvPr/>
        </p:nvSpPr>
        <p:spPr>
          <a:xfrm>
            <a:off x="6271254" y="5205000"/>
            <a:ext cx="3153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kern="0" dirty="0">
                <a:solidFill>
                  <a:srgbClr val="FF0000"/>
                </a:solidFill>
                <a:latin typeface="+mj-lt"/>
              </a:rPr>
              <a:t>Exomes: ~17 million variants</a:t>
            </a:r>
          </a:p>
          <a:p>
            <a:pPr algn="ctr" defTabSz="685800"/>
            <a:r>
              <a:rPr lang="en-US" kern="0" dirty="0">
                <a:solidFill>
                  <a:srgbClr val="FF0000"/>
                </a:solidFill>
                <a:latin typeface="+mj-lt"/>
              </a:rPr>
              <a:t>Genomes: ~260 million variants</a:t>
            </a:r>
          </a:p>
        </p:txBody>
      </p:sp>
    </p:spTree>
    <p:extLst>
      <p:ext uri="{BB962C8B-B14F-4D97-AF65-F5344CB8AC3E}">
        <p14:creationId xmlns:p14="http://schemas.microsoft.com/office/powerpoint/2010/main" val="10185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18"/>
    </mc:Choice>
    <mc:Fallback xmlns="">
      <p:transition spd="slow" advTm="10451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618857"/>
            <a:ext cx="6216187" cy="430620"/>
          </a:xfrm>
        </p:spPr>
        <p:txBody>
          <a:bodyPr>
            <a:noAutofit/>
          </a:bodyPr>
          <a:lstStyle/>
          <a:p>
            <a:r>
              <a:rPr lang="en-US" dirty="0"/>
              <a:t>Human Gene Mutation Database (HGMD)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401" y="1598873"/>
            <a:ext cx="470490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kern="0" dirty="0">
                <a:solidFill>
                  <a:sysClr val="windowText" lastClr="000000"/>
                </a:solidFill>
              </a:rPr>
              <a:t>Benefits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accent2"/>
                </a:solidFill>
              </a:rPr>
              <a:t>Long-standing database (since 1993?)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accent2"/>
                </a:solidFill>
              </a:rPr>
              <a:t>Best source to identify germline variants reported in the literature</a:t>
            </a:r>
          </a:p>
          <a:p>
            <a:pPr defTabSz="685800"/>
            <a:endParaRPr lang="en-US" kern="0" dirty="0">
              <a:solidFill>
                <a:sysClr val="windowText" lastClr="000000"/>
              </a:solidFill>
            </a:endParaRPr>
          </a:p>
          <a:p>
            <a:pPr defTabSz="685800"/>
            <a:r>
              <a:rPr lang="en-US" kern="0" dirty="0">
                <a:solidFill>
                  <a:sysClr val="windowText" lastClr="000000"/>
                </a:solidFill>
              </a:rPr>
              <a:t>Drawbacks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accent2"/>
                </a:solidFill>
              </a:rPr>
              <a:t>Database private with high cost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accent2"/>
                </a:solidFill>
              </a:rPr>
              <a:t>Curators simply enter pathogenic claims from literature which are often wrong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accent2"/>
                </a:solidFill>
              </a:rPr>
              <a:t>Benign variant claims are not entered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350" kern="0" dirty="0">
              <a:solidFill>
                <a:sysClr val="windowText" lastClr="000000"/>
              </a:solidFill>
            </a:endParaRPr>
          </a:p>
          <a:p>
            <a:pPr defTabSz="685800"/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95" t="11628" r="4258"/>
          <a:stretch/>
        </p:blipFill>
        <p:spPr>
          <a:xfrm>
            <a:off x="5881768" y="892593"/>
            <a:ext cx="5573632" cy="4699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1086" t="36588" r="36416" b="6667"/>
          <a:stretch/>
        </p:blipFill>
        <p:spPr>
          <a:xfrm>
            <a:off x="2348214" y="4495636"/>
            <a:ext cx="2477648" cy="18609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3155" y="6356542"/>
            <a:ext cx="41077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+mj-lt"/>
                <a:cs typeface="Arial" pitchFamily="34" charset="0"/>
              </a:rPr>
              <a:t>For healthy genome analysis, only 8% of variants reported as pathogenic in HGMD had evidence to support the claim (McLaughlin et al 2014).</a:t>
            </a:r>
          </a:p>
        </p:txBody>
      </p:sp>
    </p:spTree>
    <p:extLst>
      <p:ext uri="{BB962C8B-B14F-4D97-AF65-F5344CB8AC3E}">
        <p14:creationId xmlns:p14="http://schemas.microsoft.com/office/powerpoint/2010/main" val="102830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21"/>
    </mc:Choice>
    <mc:Fallback xmlns="">
      <p:transition spd="slow" advTm="8402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6099" y="1490007"/>
            <a:ext cx="554990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kern="0" dirty="0">
                <a:solidFill>
                  <a:sysClr val="windowText" lastClr="000000"/>
                </a:solidFill>
              </a:rPr>
              <a:t>Benefits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accent2"/>
                </a:solidFill>
              </a:rPr>
              <a:t>Free public database since 2013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accent2"/>
                </a:solidFill>
              </a:rPr>
              <a:t>Data coming from many sources (clinical labs, researchers, databases, clinics, patient registries)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accent2"/>
                </a:solidFill>
              </a:rPr>
              <a:t>Majority of data from clinical labs (80%) which is reasonably kept up-to-date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accent2"/>
                </a:solidFill>
              </a:rPr>
              <a:t>Distinguishes sources by review status</a:t>
            </a:r>
          </a:p>
          <a:p>
            <a:pPr defTabSz="685800"/>
            <a:endParaRPr lang="en-US" kern="0" dirty="0">
              <a:solidFill>
                <a:sysClr val="windowText" lastClr="000000"/>
              </a:solidFill>
            </a:endParaRPr>
          </a:p>
          <a:p>
            <a:pPr defTabSz="685800"/>
            <a:r>
              <a:rPr lang="en-US" b="1" kern="0" dirty="0">
                <a:solidFill>
                  <a:sysClr val="windowText" lastClr="000000"/>
                </a:solidFill>
              </a:rPr>
              <a:t>Drawbacks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accent2"/>
                </a:solidFill>
              </a:rPr>
              <a:t>Fewer structured submissions of case-level data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accent2"/>
                </a:solidFill>
              </a:rPr>
              <a:t>Quality of interpretations can vary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accent2"/>
                </a:solidFill>
              </a:rPr>
              <a:t>Supporting evidence not present in 19% of entries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500" kern="0" dirty="0">
              <a:solidFill>
                <a:sysClr val="windowText" lastClr="000000"/>
              </a:solidFill>
            </a:endParaRPr>
          </a:p>
          <a:p>
            <a:pPr defTabSz="685800"/>
            <a:endParaRPr lang="en-US" sz="1500" kern="0" dirty="0">
              <a:solidFill>
                <a:sysClr val="windowText" lastClr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018" t="8373" r="15924" b="10212"/>
          <a:stretch/>
        </p:blipFill>
        <p:spPr>
          <a:xfrm>
            <a:off x="6496839" y="1354588"/>
            <a:ext cx="4898253" cy="35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098E433-99CA-9746-87F2-35618A1130C1}"/>
              </a:ext>
            </a:extLst>
          </p:cNvPr>
          <p:cNvSpPr txBox="1">
            <a:spLocks/>
          </p:cNvSpPr>
          <p:nvPr/>
        </p:nvSpPr>
        <p:spPr>
          <a:xfrm>
            <a:off x="304802" y="318562"/>
            <a:ext cx="11604976" cy="667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ClinVar</a:t>
            </a:r>
          </a:p>
        </p:txBody>
      </p:sp>
    </p:spTree>
    <p:extLst>
      <p:ext uri="{BB962C8B-B14F-4D97-AF65-F5344CB8AC3E}">
        <p14:creationId xmlns:p14="http://schemas.microsoft.com/office/powerpoint/2010/main" val="238760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2"/>
    </mc:Choice>
    <mc:Fallback xmlns="">
      <p:transition spd="slow" advTm="9079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14" y="781479"/>
            <a:ext cx="9587164" cy="565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-914399" y="95679"/>
            <a:ext cx="1150978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60960" rIns="0" bIns="6096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Variant Severity: Variable definitions but helps prioritize</a:t>
            </a:r>
            <a:endParaRPr lang="en-US" sz="4267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15295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6" r="50000" b="55668"/>
          <a:stretch/>
        </p:blipFill>
        <p:spPr bwMode="auto">
          <a:xfrm>
            <a:off x="4866882" y="2349500"/>
            <a:ext cx="5902717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Image result for visualiz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412482" y="2349501"/>
            <a:ext cx="3026893" cy="365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850882" y="2504528"/>
            <a:ext cx="101600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342900" y="257189"/>
            <a:ext cx="10286999" cy="144655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Where is it? Which exon? Regulatory elements nearby?  Visualization is key!</a:t>
            </a:r>
          </a:p>
        </p:txBody>
      </p:sp>
    </p:spTree>
    <p:extLst>
      <p:ext uri="{BB962C8B-B14F-4D97-AF65-F5344CB8AC3E}">
        <p14:creationId xmlns:p14="http://schemas.microsoft.com/office/powerpoint/2010/main" val="31261703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xfrm>
            <a:off x="243416" y="224134"/>
            <a:ext cx="1043516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</a:rPr>
              <a:t>Experimentally Defined Genomic Features: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i="1" dirty="0">
                <a:solidFill>
                  <a:srgbClr val="FF0000"/>
                </a:solidFill>
              </a:rPr>
              <a:t>UCSC Genome Browser - Visualization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66"/>
          <a:stretch/>
        </p:blipFill>
        <p:spPr bwMode="auto">
          <a:xfrm>
            <a:off x="406402" y="2095501"/>
            <a:ext cx="4470399" cy="63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12802" y="6172201"/>
            <a:ext cx="4780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https://genome.ucsc.edu/index.html</a:t>
            </a:r>
          </a:p>
        </p:txBody>
      </p:sp>
      <p:sp>
        <p:nvSpPr>
          <p:cNvPr id="7" name="Rectangle 6"/>
          <p:cNvSpPr/>
          <p:nvPr/>
        </p:nvSpPr>
        <p:spPr>
          <a:xfrm>
            <a:off x="406402" y="5280025"/>
            <a:ext cx="110172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Web-based viewer for genome sequence data and annotations.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Steadily added data and software features to the website since first coming online in July 2000, and currently hosts 206 assemblies from 105 species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878192"/>
            <a:ext cx="4470400" cy="185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19148"/>
            <a:ext cx="7017905" cy="282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782349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82F3D-324B-4485-B0F4-D6659560F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2" y="318562"/>
            <a:ext cx="11604976" cy="667725"/>
          </a:xfrm>
        </p:spPr>
        <p:txBody>
          <a:bodyPr>
            <a:noAutofit/>
          </a:bodyPr>
          <a:lstStyle/>
          <a:p>
            <a:r>
              <a:rPr lang="en-GB" dirty="0"/>
              <a:t>Mainstreaming : A focus on end-to-end pathways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F6F5BC-5963-4FFC-9BFC-170107B2CFF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2" y="1680295"/>
          <a:ext cx="11687172" cy="1466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5E08987-554C-4A9D-B8FF-6947D449EF31}"/>
              </a:ext>
            </a:extLst>
          </p:cNvPr>
          <p:cNvSpPr/>
          <p:nvPr/>
        </p:nvSpPr>
        <p:spPr>
          <a:xfrm>
            <a:off x="304802" y="3429000"/>
            <a:ext cx="1693332" cy="1466701"/>
          </a:xfrm>
          <a:prstGeom prst="wedgeRoundRectCallout">
            <a:avLst>
              <a:gd name="adj1" fmla="val 10500"/>
              <a:gd name="adj2" fmla="val -90716"/>
              <a:gd name="adj3" fmla="val 16667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identifying disease predisposition&amp; surveillance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9398BC9-8CAE-436D-8CB3-50DF8422C763}"/>
              </a:ext>
            </a:extLst>
          </p:cNvPr>
          <p:cNvSpPr/>
          <p:nvPr/>
        </p:nvSpPr>
        <p:spPr>
          <a:xfrm>
            <a:off x="2585157" y="4147386"/>
            <a:ext cx="1693332" cy="1466701"/>
          </a:xfrm>
          <a:prstGeom prst="wedgeRoundRectCallout">
            <a:avLst>
              <a:gd name="adj1" fmla="val 15167"/>
              <a:gd name="adj2" fmla="val -133818"/>
              <a:gd name="adj3" fmla="val 16667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pre-symptomatic disease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BAD1769-DF5F-4A56-8A1E-49CB65BE817B}"/>
              </a:ext>
            </a:extLst>
          </p:cNvPr>
          <p:cNvSpPr/>
          <p:nvPr/>
        </p:nvSpPr>
        <p:spPr>
          <a:xfrm>
            <a:off x="4865511" y="3429000"/>
            <a:ext cx="1693332" cy="1466701"/>
          </a:xfrm>
          <a:prstGeom prst="wedgeRoundRectCallout">
            <a:avLst>
              <a:gd name="adj1" fmla="val 9834"/>
              <a:gd name="adj2" fmla="val -90716"/>
              <a:gd name="adj3" fmla="val 16667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underlying cause of symptoms &amp; features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CC450A5-8BFC-414A-A4D5-0833CF1300A5}"/>
              </a:ext>
            </a:extLst>
          </p:cNvPr>
          <p:cNvSpPr/>
          <p:nvPr/>
        </p:nvSpPr>
        <p:spPr>
          <a:xfrm>
            <a:off x="6955655" y="3146996"/>
            <a:ext cx="1535285" cy="1466701"/>
          </a:xfrm>
          <a:prstGeom prst="wedgeRoundRectCallout">
            <a:avLst>
              <a:gd name="adj1" fmla="val 2608"/>
              <a:gd name="adj2" fmla="val -73014"/>
              <a:gd name="adj3" fmla="val 16667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most effective approach – with fewest side-effects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A72960A-1A53-4555-B30A-3F8A8CA82F79}"/>
              </a:ext>
            </a:extLst>
          </p:cNvPr>
          <p:cNvSpPr/>
          <p:nvPr/>
        </p:nvSpPr>
        <p:spPr>
          <a:xfrm>
            <a:off x="9652003" y="3298895"/>
            <a:ext cx="1693332" cy="1206492"/>
          </a:xfrm>
          <a:prstGeom prst="wedgeRoundRectCallout">
            <a:avLst>
              <a:gd name="adj1" fmla="val -16833"/>
              <a:gd name="adj2" fmla="val -89177"/>
              <a:gd name="adj3" fmla="val 16667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markers of new/ changed disease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D93154A-89AD-4B1C-A5E1-0BE7D0B3C7BC}"/>
              </a:ext>
            </a:extLst>
          </p:cNvPr>
          <p:cNvSpPr/>
          <p:nvPr/>
        </p:nvSpPr>
        <p:spPr>
          <a:xfrm>
            <a:off x="7723298" y="4710160"/>
            <a:ext cx="1535285" cy="1062747"/>
          </a:xfrm>
          <a:prstGeom prst="wedgeRoundRectCallout">
            <a:avLst>
              <a:gd name="adj1" fmla="val 20991"/>
              <a:gd name="adj2" fmla="val -229537"/>
              <a:gd name="adj3" fmla="val 16667"/>
            </a:avLst>
          </a:prstGeom>
          <a:ln>
            <a:solidFill>
              <a:schemeClr val="accent1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005EB8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+ eligibility </a:t>
            </a:r>
            <a:b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005EB8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005EB8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for clinical trials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212F8AE-41E5-46B2-B3E6-8F6ECFECC124}"/>
              </a:ext>
            </a:extLst>
          </p:cNvPr>
          <p:cNvSpPr/>
          <p:nvPr/>
        </p:nvSpPr>
        <p:spPr>
          <a:xfrm>
            <a:off x="4865511" y="5280661"/>
            <a:ext cx="1693332" cy="1187872"/>
          </a:xfrm>
          <a:prstGeom prst="wedgeRoundRectCallout">
            <a:avLst>
              <a:gd name="adj1" fmla="val 11184"/>
              <a:gd name="adj2" fmla="val -78247"/>
              <a:gd name="adj3" fmla="val 16667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76869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Implications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76869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for family members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43A0D53D-3F5F-49BC-9B02-A576452D4A67}"/>
              </a:ext>
            </a:extLst>
          </p:cNvPr>
          <p:cNvSpPr/>
          <p:nvPr/>
        </p:nvSpPr>
        <p:spPr>
          <a:xfrm>
            <a:off x="6671734" y="5867120"/>
            <a:ext cx="5238044" cy="811656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Integrated diagnostic reporting </a:t>
            </a:r>
            <a:b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informing personalised care</a:t>
            </a:r>
          </a:p>
        </p:txBody>
      </p:sp>
    </p:spTree>
    <p:extLst>
      <p:ext uri="{BB962C8B-B14F-4D97-AF65-F5344CB8AC3E}">
        <p14:creationId xmlns:p14="http://schemas.microsoft.com/office/powerpoint/2010/main" val="1028707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/>
          <p:cNvSpPr txBox="1">
            <a:spLocks/>
          </p:cNvSpPr>
          <p:nvPr/>
        </p:nvSpPr>
        <p:spPr bwMode="auto">
          <a:xfrm>
            <a:off x="553512" y="1467790"/>
            <a:ext cx="10907175" cy="479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2880" rIns="0">
            <a:normAutofit lnSpcReduction="10000"/>
          </a:bodyPr>
          <a:lstStyle>
            <a:lvl1pPr marL="346075" indent="-346075" algn="l" rtl="0" eaLnBrk="0" fontAlgn="base" hangingPunct="0">
              <a:lnSpc>
                <a:spcPct val="90000"/>
              </a:lnSpc>
              <a:spcBef>
                <a:spcPts val="1500"/>
              </a:spcBef>
              <a:spcAft>
                <a:spcPct val="0"/>
              </a:spcAft>
              <a:buClr>
                <a:schemeClr val="accent2"/>
              </a:buClr>
              <a:buFont typeface="Wingdings 3" pitchFamily="18" charset="2"/>
              <a:buChar char="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4538" indent="-287338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BFBFBF"/>
              </a:buClr>
              <a:buFont typeface="Wingdings 3" pitchFamily="18" charset="2"/>
              <a:buChar char="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201738" indent="-287338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BFBFBF"/>
              </a:buClr>
              <a:buFont typeface="Wingdings 3" pitchFamily="18" charset="2"/>
              <a:buChar char="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58938" indent="-287338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BFBFBF"/>
              </a:buClr>
              <a:buFont typeface="Wingdings 3" pitchFamily="18" charset="2"/>
              <a:buChar char="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116138" indent="-287338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BFBFBF"/>
              </a:buClr>
              <a:buFont typeface="Wingdings 3" pitchFamily="18" charset="2"/>
              <a:buChar char="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 eaLnBrk="1" fontAlgn="auto" hangingPunct="1">
              <a:spcAft>
                <a:spcPts val="0"/>
              </a:spcAft>
              <a:defRPr/>
            </a:pPr>
            <a:r>
              <a:rPr lang="en-US" dirty="0">
                <a:cs typeface="Arial Narrow"/>
              </a:rPr>
              <a:t>Is a previously published variant associated with a disease phenotype pathogenic?</a:t>
            </a:r>
          </a:p>
          <a:p>
            <a:pPr algn="just" defTabSz="914377" eaLnBrk="1" fontAlgn="auto" hangingPunct="1">
              <a:spcAft>
                <a:spcPts val="0"/>
              </a:spcAft>
              <a:defRPr/>
            </a:pPr>
            <a:endParaRPr lang="en-US" dirty="0">
              <a:cs typeface="Arial Narrow"/>
            </a:endParaRPr>
          </a:p>
          <a:p>
            <a:pPr algn="just" defTabSz="914377" eaLnBrk="1" fontAlgn="auto" hangingPunct="1">
              <a:spcAft>
                <a:spcPts val="0"/>
              </a:spcAft>
              <a:defRPr/>
            </a:pPr>
            <a:r>
              <a:rPr lang="en-US" dirty="0">
                <a:cs typeface="Arial Narrow"/>
              </a:rPr>
              <a:t>Are all variants observed in a control population benign?</a:t>
            </a:r>
          </a:p>
          <a:p>
            <a:pPr algn="just" defTabSz="914377" eaLnBrk="1" fontAlgn="auto" hangingPunct="1">
              <a:spcAft>
                <a:spcPts val="0"/>
              </a:spcAft>
              <a:defRPr/>
            </a:pPr>
            <a:endParaRPr lang="en-US" dirty="0">
              <a:cs typeface="Arial Narrow"/>
            </a:endParaRPr>
          </a:p>
          <a:p>
            <a:pPr algn="just" defTabSz="914377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Arial Narrow"/>
              </a:rPr>
              <a:t>What evidence to we use to ultimately classify a variant?</a:t>
            </a:r>
          </a:p>
          <a:p>
            <a:pPr algn="just" defTabSz="914377"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Arial Narrow"/>
            </a:endParaRPr>
          </a:p>
          <a:p>
            <a:pPr algn="just" defTabSz="914377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Arial Narrow"/>
              </a:rPr>
              <a:t>How do we ensure consistency among clinicians, clinical laboratories, and researchers?</a:t>
            </a:r>
          </a:p>
          <a:p>
            <a:pPr lvl="1" algn="just" defTabSz="914377" eaLnBrk="1" fontAlgn="auto" hangingPunct="1">
              <a:spcAft>
                <a:spcPts val="0"/>
              </a:spcAft>
              <a:defRPr/>
            </a:pPr>
            <a:endParaRPr lang="en-US" sz="2800" dirty="0">
              <a:ea typeface="+mn-ea"/>
              <a:cs typeface="Arial Narrow"/>
            </a:endParaRPr>
          </a:p>
          <a:p>
            <a:pPr lvl="1" defTabSz="914377" eaLnBrk="1" fontAlgn="auto" hangingPunct="1">
              <a:spcAft>
                <a:spcPts val="0"/>
              </a:spcAft>
              <a:defRPr/>
            </a:pPr>
            <a:endParaRPr lang="en-US" sz="2667" dirty="0">
              <a:latin typeface="Arial Narrow"/>
              <a:ea typeface="+mn-ea"/>
              <a:cs typeface="Arial Narrow"/>
            </a:endParaRPr>
          </a:p>
          <a:p>
            <a:pPr defTabSz="914377" eaLnBrk="1" fontAlgn="auto" hangingPunct="1">
              <a:spcAft>
                <a:spcPts val="0"/>
              </a:spcAft>
              <a:defRPr/>
            </a:pPr>
            <a:endParaRPr lang="en-US" sz="2667" i="1" dirty="0">
              <a:solidFill>
                <a:schemeClr val="accent1"/>
              </a:solidFill>
              <a:latin typeface="Arial Narrow"/>
              <a:ea typeface="+mn-ea"/>
              <a:cs typeface="Arial Narrow"/>
            </a:endParaRPr>
          </a:p>
          <a:p>
            <a:pPr algn="ctr" defTabSz="914377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133" dirty="0">
              <a:latin typeface="Arial Narrow"/>
              <a:ea typeface="+mn-ea"/>
              <a:cs typeface="Arial Narrow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52DD5-9196-754D-9A02-7009F67C6E2B}"/>
              </a:ext>
            </a:extLst>
          </p:cNvPr>
          <p:cNvSpPr txBox="1">
            <a:spLocks/>
          </p:cNvSpPr>
          <p:nvPr/>
        </p:nvSpPr>
        <p:spPr>
          <a:xfrm>
            <a:off x="370425" y="0"/>
            <a:ext cx="10435167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Variant Interpretation: Rationale</a:t>
            </a:r>
          </a:p>
        </p:txBody>
      </p:sp>
    </p:spTree>
    <p:extLst>
      <p:ext uri="{BB962C8B-B14F-4D97-AF65-F5344CB8AC3E}">
        <p14:creationId xmlns:p14="http://schemas.microsoft.com/office/powerpoint/2010/main" val="219146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5B09648-D81C-2345-8D8F-27DFF979F934}"/>
              </a:ext>
            </a:extLst>
          </p:cNvPr>
          <p:cNvSpPr txBox="1"/>
          <p:nvPr/>
        </p:nvSpPr>
        <p:spPr>
          <a:xfrm>
            <a:off x="0" y="117693"/>
            <a:ext cx="5765800" cy="6740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r>
              <a:rPr lang="en-US" dirty="0">
                <a:ln>
                  <a:solidFill>
                    <a:schemeClr val="tx1"/>
                  </a:solidFill>
                </a:ln>
              </a:rPr>
              <a:t>          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03A440-67A7-B549-9143-4178AB82F54B}"/>
              </a:ext>
            </a:extLst>
          </p:cNvPr>
          <p:cNvSpPr txBox="1"/>
          <p:nvPr/>
        </p:nvSpPr>
        <p:spPr>
          <a:xfrm>
            <a:off x="10579100" y="6211669"/>
            <a:ext cx="16129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ln>
                <a:solidFill>
                  <a:schemeClr val="tx1"/>
                </a:solidFill>
              </a:ln>
            </a:endParaRPr>
          </a:p>
          <a:p>
            <a:r>
              <a:rPr lang="en-US" dirty="0">
                <a:ln>
                  <a:solidFill>
                    <a:schemeClr val="tx1"/>
                  </a:solidFill>
                </a:ln>
              </a:rPr>
              <a:t>               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F7C56D-ABED-DD4D-AEC5-676A27F6489F}"/>
              </a:ext>
            </a:extLst>
          </p:cNvPr>
          <p:cNvSpPr txBox="1"/>
          <p:nvPr/>
        </p:nvSpPr>
        <p:spPr>
          <a:xfrm>
            <a:off x="0" y="997565"/>
            <a:ext cx="5765800" cy="45858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n>
                <a:solidFill>
                  <a:schemeClr val="tx1"/>
                </a:solidFill>
              </a:ln>
            </a:endParaRPr>
          </a:p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</a:rPr>
              <a:t>Variant Interpretation and Reporting </a:t>
            </a:r>
          </a:p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</a:rPr>
              <a:t>Across Laboratories</a:t>
            </a:r>
          </a:p>
          <a:p>
            <a:pPr algn="ctr"/>
            <a:endParaRPr lang="en-US" sz="4400" dirty="0">
              <a:ln>
                <a:solidFill>
                  <a:schemeClr val="tx1"/>
                </a:solidFill>
              </a:ln>
            </a:endParaRPr>
          </a:p>
          <a:p>
            <a:pPr algn="ctr"/>
            <a:r>
              <a:rPr lang="en-US" sz="3600" dirty="0">
                <a:ln>
                  <a:solidFill>
                    <a:schemeClr val="tx1"/>
                  </a:solidFill>
                </a:ln>
              </a:rPr>
              <a:t>Dr. Nejat MAHDIEH</a:t>
            </a:r>
          </a:p>
          <a:p>
            <a:pPr algn="ctr"/>
            <a:r>
              <a:rPr lang="en-US" sz="3600" dirty="0">
                <a:ln>
                  <a:solidFill>
                    <a:schemeClr val="tx1"/>
                  </a:solidFill>
                </a:ln>
              </a:rPr>
              <a:t>Dr. </a:t>
            </a:r>
            <a:r>
              <a:rPr lang="en-US" sz="3600" dirty="0" err="1">
                <a:ln>
                  <a:solidFill>
                    <a:schemeClr val="tx1"/>
                  </a:solidFill>
                </a:ln>
              </a:rPr>
              <a:t>Saeideh</a:t>
            </a:r>
            <a:r>
              <a:rPr lang="en-US" sz="3600" dirty="0">
                <a:ln>
                  <a:solidFill>
                    <a:schemeClr val="tx1"/>
                  </a:solidFill>
                </a:ln>
              </a:rPr>
              <a:t> KAVOUSI </a:t>
            </a:r>
          </a:p>
        </p:txBody>
      </p:sp>
    </p:spTree>
    <p:extLst>
      <p:ext uri="{BB962C8B-B14F-4D97-AF65-F5344CB8AC3E}">
        <p14:creationId xmlns:p14="http://schemas.microsoft.com/office/powerpoint/2010/main" val="98888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8" y="4633663"/>
            <a:ext cx="4521200" cy="139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199" y="1872009"/>
            <a:ext cx="5689600" cy="240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513" y="4633663"/>
            <a:ext cx="4172489" cy="14016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5B6A867-C5C0-B54F-887A-A389720F6BA1}"/>
              </a:ext>
            </a:extLst>
          </p:cNvPr>
          <p:cNvSpPr txBox="1">
            <a:spLocks/>
          </p:cNvSpPr>
          <p:nvPr/>
        </p:nvSpPr>
        <p:spPr>
          <a:xfrm>
            <a:off x="484716" y="139055"/>
            <a:ext cx="10435167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Common framework and criteria for germline variant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52091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A98520-79A9-4109-8936-6A61B1642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55775"/>
            <a:ext cx="10095360" cy="33464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741FAE-FBF1-8743-9ADC-7BC365218B59}"/>
              </a:ext>
            </a:extLst>
          </p:cNvPr>
          <p:cNvSpPr txBox="1">
            <a:spLocks/>
          </p:cNvSpPr>
          <p:nvPr/>
        </p:nvSpPr>
        <p:spPr>
          <a:xfrm>
            <a:off x="408516" y="139056"/>
            <a:ext cx="10435167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Common framework and criteria for germline variant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1622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AutoShape 2" descr="Image result for variant of uncertain significance vs pathogenic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67821" y="1747352"/>
            <a:ext cx="8229600" cy="80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 Narrow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2pPr>
            <a:lvl3pPr>
              <a:defRPr sz="28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3pPr>
            <a:lvl4pPr>
              <a:defRPr sz="28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4pPr>
            <a:lvl5pPr>
              <a:defRPr sz="28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5pPr>
            <a:lvl6pPr eaLnBrk="0" hangingPunct="0">
              <a:defRPr sz="28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6pPr>
            <a:lvl7pPr eaLnBrk="0" hangingPunct="0">
              <a:defRPr sz="28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7pPr>
            <a:lvl8pPr eaLnBrk="0" hangingPunct="0">
              <a:defRPr sz="28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8pPr>
            <a:lvl9pPr eaLnBrk="0" hangingPunct="0">
              <a:defRPr sz="28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</a:pPr>
            <a:r>
              <a:rPr lang="en-US" sz="2200" b="1" dirty="0">
                <a:solidFill>
                  <a:srgbClr val="E15000"/>
                </a:solidFill>
                <a:latin typeface="+mn-lt"/>
              </a:rPr>
              <a:t>*Variant: </a:t>
            </a:r>
            <a:r>
              <a:rPr lang="en-US" sz="2200" dirty="0">
                <a:latin typeface="+mn-lt"/>
              </a:rPr>
              <a:t>An alteration in the normal sequence of a gene:</a:t>
            </a:r>
          </a:p>
        </p:txBody>
      </p:sp>
      <p:sp>
        <p:nvSpPr>
          <p:cNvPr id="4" name="Rectangle 3"/>
          <p:cNvSpPr/>
          <p:nvPr/>
        </p:nvSpPr>
        <p:spPr>
          <a:xfrm>
            <a:off x="7766757" y="3660326"/>
            <a:ext cx="2637555" cy="175432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90000"/>
              </a:lnSpc>
              <a:spcBef>
                <a:spcPct val="50000"/>
              </a:spcBef>
              <a:buClr>
                <a:prstClr val="black"/>
              </a:buClr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A variant which is proven to be deleterious to protein or gene function and is associated with a particular human phenotype. Or disease</a:t>
            </a:r>
          </a:p>
        </p:txBody>
      </p:sp>
      <p:pic>
        <p:nvPicPr>
          <p:cNvPr id="46082" name="Picture 2" descr="https://cpmc.coriell.org/assets/images/genetic-education/genetic-variation/genetic-variation-chart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28900" b="6714"/>
          <a:stretch/>
        </p:blipFill>
        <p:spPr bwMode="auto">
          <a:xfrm>
            <a:off x="7791232" y="1069865"/>
            <a:ext cx="2668880" cy="101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094335" y="3642620"/>
            <a:ext cx="2120263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320"/>
              </a:spcBef>
              <a:buClr>
                <a:schemeClr val="tx1"/>
              </a:buClr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</a:rPr>
              <a:t>A variant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ea typeface="ＭＳ Ｐゴシック" pitchFamily="34" charset="-128"/>
                <a:cs typeface="Arial Narrow"/>
              </a:rPr>
              <a:t>whose association with disease risk is unknown.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69433" y="3642619"/>
            <a:ext cx="2460379" cy="175432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320"/>
              </a:spcBef>
              <a:buClr>
                <a:schemeClr val="tx1"/>
              </a:buClr>
              <a:defRPr/>
            </a:pPr>
            <a:r>
              <a:rPr lang="en-US" altLang="en-US" sz="2000" kern="0" dirty="0">
                <a:solidFill>
                  <a:schemeClr val="bg1"/>
                </a:solidFill>
                <a:latin typeface="Arial Narrow"/>
                <a:ea typeface="ＭＳ Ｐゴシック" pitchFamily="34" charset="-128"/>
                <a:cs typeface="Arial Narrow"/>
              </a:rPr>
              <a:t>A variant that does not appear to have a </a:t>
            </a:r>
            <a:r>
              <a:rPr lang="en-US" altLang="en-US" sz="2000" i="1" kern="0" dirty="0">
                <a:solidFill>
                  <a:schemeClr val="bg1"/>
                </a:solidFill>
                <a:latin typeface="Arial Narrow"/>
                <a:ea typeface="ＭＳ Ｐゴシック" pitchFamily="34" charset="-128"/>
                <a:cs typeface="Arial Narrow"/>
              </a:rPr>
              <a:t>deleterious</a:t>
            </a:r>
            <a:r>
              <a:rPr lang="en-US" altLang="en-US" sz="2000" kern="0" dirty="0">
                <a:solidFill>
                  <a:schemeClr val="bg1"/>
                </a:solidFill>
                <a:latin typeface="Arial Narrow"/>
                <a:ea typeface="ＭＳ Ｐゴシック" pitchFamily="34" charset="-128"/>
                <a:cs typeface="Arial Narrow"/>
              </a:rPr>
              <a:t> effect often associated with a “normal” or no human phenotype.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r="71391"/>
          <a:stretch/>
        </p:blipFill>
        <p:spPr bwMode="auto">
          <a:xfrm>
            <a:off x="2356516" y="2334769"/>
            <a:ext cx="1751197" cy="124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3" r="39004"/>
          <a:stretch/>
        </p:blipFill>
        <p:spPr bwMode="auto">
          <a:xfrm>
            <a:off x="5334669" y="2334769"/>
            <a:ext cx="1639593" cy="124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7" t="6676"/>
          <a:stretch/>
        </p:blipFill>
        <p:spPr bwMode="auto">
          <a:xfrm>
            <a:off x="8144814" y="2417737"/>
            <a:ext cx="2333965" cy="115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4389" y="5583491"/>
            <a:ext cx="4573688" cy="2616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100" b="1" i="1" u="sng" dirty="0"/>
              <a:t>Caution:</a:t>
            </a:r>
            <a:r>
              <a:rPr lang="en-US" sz="1100" b="1" dirty="0"/>
              <a:t> A deleterious variant is not always pathogenic or disease causing.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CA87C75-4B0C-9E4D-B02A-D7B316075143}"/>
              </a:ext>
            </a:extLst>
          </p:cNvPr>
          <p:cNvSpPr txBox="1">
            <a:spLocks/>
          </p:cNvSpPr>
          <p:nvPr/>
        </p:nvSpPr>
        <p:spPr>
          <a:xfrm>
            <a:off x="395816" y="133130"/>
            <a:ext cx="10435167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 interpret by sorting variants into categories</a:t>
            </a:r>
          </a:p>
        </p:txBody>
      </p:sp>
    </p:spTree>
    <p:extLst>
      <p:ext uri="{BB962C8B-B14F-4D97-AF65-F5344CB8AC3E}">
        <p14:creationId xmlns:p14="http://schemas.microsoft.com/office/powerpoint/2010/main" val="1670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20"/>
          <p:cNvSpPr/>
          <p:nvPr/>
        </p:nvSpPr>
        <p:spPr>
          <a:xfrm>
            <a:off x="2883786" y="3429000"/>
            <a:ext cx="6944049" cy="645136"/>
          </a:xfrm>
          <a:prstGeom prst="triangl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342" y="971524"/>
            <a:ext cx="10271315" cy="90410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667" dirty="0">
                <a:cs typeface="Arial Narrow"/>
              </a:rPr>
              <a:t>The rules proposed to classify sequence variants follows is a heuristic system for variant classification that is compatible with a formal, quantitative, naive Bayesian classifier</a:t>
            </a:r>
          </a:p>
        </p:txBody>
      </p:sp>
      <p:sp>
        <p:nvSpPr>
          <p:cNvPr id="80900" name="AutoShape 2" descr="Image result for variant of uncertain significance vs pathogenic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1" y="2186125"/>
            <a:ext cx="10271315" cy="124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966374" y="3896853"/>
            <a:ext cx="8651177" cy="361951"/>
          </a:xfrm>
          <a:prstGeom prst="rect">
            <a:avLst/>
          </a:prstGeom>
          <a:gradFill>
            <a:gsLst>
              <a:gs pos="90000">
                <a:srgbClr val="FFC000"/>
              </a:gs>
              <a:gs pos="0">
                <a:srgbClr val="33CC33"/>
              </a:gs>
              <a:gs pos="76000">
                <a:schemeClr val="bg1">
                  <a:lumMod val="65000"/>
                </a:schemeClr>
              </a:gs>
              <a:gs pos="14000">
                <a:schemeClr val="accent4">
                  <a:lumMod val="60000"/>
                  <a:lumOff val="40000"/>
                </a:schemeClr>
              </a:gs>
              <a:gs pos="26000">
                <a:schemeClr val="bg1">
                  <a:lumMod val="75000"/>
                </a:schemeClr>
              </a:gs>
              <a:gs pos="100000">
                <a:srgbClr val="FF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VUS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0298221" y="3785423"/>
            <a:ext cx="0" cy="7655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823300" y="3787427"/>
            <a:ext cx="0" cy="7655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42017" y="3727177"/>
            <a:ext cx="0" cy="7655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67096" y="3729181"/>
            <a:ext cx="0" cy="7655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556765" y="4561935"/>
            <a:ext cx="542136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90%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98232" y="4565480"/>
            <a:ext cx="542136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804000"/>
                </a:solidFill>
              </a:rPr>
              <a:t>99%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96832" y="4484871"/>
            <a:ext cx="540533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&lt;1%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37493" y="4488416"/>
            <a:ext cx="542136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5EBF3B"/>
                </a:solidFill>
              </a:rPr>
              <a:t>10%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04290" y="3889471"/>
            <a:ext cx="404277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LB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75124" y="3896852"/>
            <a:ext cx="397866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LP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58406" y="3896852"/>
            <a:ext cx="308097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297432" y="3902421"/>
            <a:ext cx="301686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31520" y="4484872"/>
            <a:ext cx="3720890" cy="46166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Probability of Pathogenicity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52DE13-110C-4A63-ACCE-B8F07B373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666" y="5203332"/>
            <a:ext cx="9036135" cy="72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8B0B52-2974-A24C-82D4-058B25AEEA7F}"/>
              </a:ext>
            </a:extLst>
          </p:cNvPr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pitchFamily="2" charset="0"/>
              </a:rPr>
              <a:t> </a:t>
            </a:r>
            <a:endParaRPr lang="en-US" dirty="0"/>
          </a:p>
        </p:txBody>
      </p:sp>
      <p:pic>
        <p:nvPicPr>
          <p:cNvPr id="3075" name="Picture 3" descr="page3image56256256">
            <a:extLst>
              <a:ext uri="{FF2B5EF4-FFF2-40B4-BE49-F238E27FC236}">
                <a16:creationId xmlns:a16="http://schemas.microsoft.com/office/drawing/2014/main" id="{06452F2D-5C94-1544-8F58-C68D5B3DE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"/>
          <a:stretch/>
        </p:blipFill>
        <p:spPr bwMode="auto">
          <a:xfrm>
            <a:off x="2501319" y="952500"/>
            <a:ext cx="7438148" cy="575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age3image56257712">
            <a:extLst>
              <a:ext uri="{FF2B5EF4-FFF2-40B4-BE49-F238E27FC236}">
                <a16:creationId xmlns:a16="http://schemas.microsoft.com/office/drawing/2014/main" id="{D940D67D-8C79-E441-98A0-F6B450CB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240" y="271568"/>
            <a:ext cx="4016734" cy="68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889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82C5B-4E0B-4CBC-9CDF-D53A1EC3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88" y="42503"/>
            <a:ext cx="10435167" cy="1371600"/>
          </a:xfrm>
        </p:spPr>
        <p:txBody>
          <a:bodyPr/>
          <a:lstStyle/>
          <a:p>
            <a:r>
              <a:rPr lang="en-US" dirty="0"/>
              <a:t>Criteria Nomenclature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5D453EC-61EC-4364-B45C-32532C515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2" t="6854" b="2381"/>
          <a:stretch/>
        </p:blipFill>
        <p:spPr bwMode="auto">
          <a:xfrm>
            <a:off x="8117801" y="370607"/>
            <a:ext cx="3914529" cy="626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FB562F-54C9-41B9-BC69-EFE0A9558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980" y="1335232"/>
            <a:ext cx="6606352" cy="3987941"/>
          </a:xfrm>
        </p:spPr>
        <p:txBody>
          <a:bodyPr/>
          <a:lstStyle/>
          <a:p>
            <a:r>
              <a:rPr lang="en-US" sz="2667" dirty="0">
                <a:cs typeface="Arial Narrow"/>
              </a:rPr>
              <a:t>Each discrete criteria (benign “B” or pathogenic “P”) with its corresponding level of evidence is combined and together they yield a pathogenicity classification. </a:t>
            </a:r>
          </a:p>
          <a:p>
            <a:pPr marL="0" indent="0">
              <a:buNone/>
            </a:pPr>
            <a:r>
              <a:rPr lang="en-US" sz="2667" dirty="0">
                <a:latin typeface="Arial Narrow"/>
                <a:cs typeface="Arial Narrow"/>
              </a:rPr>
              <a:t>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B284A-44E1-43BB-9521-B8FFB215F2BB}"/>
              </a:ext>
            </a:extLst>
          </p:cNvPr>
          <p:cNvSpPr txBox="1"/>
          <p:nvPr/>
        </p:nvSpPr>
        <p:spPr>
          <a:xfrm>
            <a:off x="1504540" y="3916892"/>
            <a:ext cx="6341533" cy="379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Richards CS et al. </a:t>
            </a:r>
            <a:r>
              <a:rPr lang="en-US" sz="1867" b="1" i="1" dirty="0">
                <a:solidFill>
                  <a:schemeClr val="bg1"/>
                </a:solidFill>
              </a:rPr>
              <a:t>Gen Med. </a:t>
            </a:r>
            <a:r>
              <a:rPr lang="en-US" sz="1867" b="1" dirty="0">
                <a:solidFill>
                  <a:schemeClr val="bg1"/>
                </a:solidFill>
              </a:rPr>
              <a:t>2015;17:405-423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627976-E944-43FB-BFAB-CCEB71435CF9}"/>
              </a:ext>
            </a:extLst>
          </p:cNvPr>
          <p:cNvSpPr/>
          <p:nvPr/>
        </p:nvSpPr>
        <p:spPr>
          <a:xfrm>
            <a:off x="145643" y="4066939"/>
            <a:ext cx="2732236" cy="2272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770EF5-592E-495E-9873-FB4760CC95AC}"/>
              </a:ext>
            </a:extLst>
          </p:cNvPr>
          <p:cNvSpPr/>
          <p:nvPr/>
        </p:nvSpPr>
        <p:spPr>
          <a:xfrm>
            <a:off x="597906" y="3283805"/>
            <a:ext cx="115940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/>
              <a:t>  PS4 +  PM2 + PP1 + BP4 </a:t>
            </a:r>
            <a:r>
              <a:rPr lang="en-US" sz="2400" dirty="0"/>
              <a:t>= Likely Pathogenic </a:t>
            </a:r>
            <a:endParaRPr lang="en-US" sz="3200" dirty="0"/>
          </a:p>
          <a:p>
            <a:pPr lvl="0"/>
            <a:r>
              <a:rPr lang="en-US" sz="3200" dirty="0"/>
              <a:t> </a:t>
            </a:r>
          </a:p>
          <a:p>
            <a:pPr lvl="0"/>
            <a:endParaRPr lang="en-US" sz="3200" dirty="0"/>
          </a:p>
          <a:p>
            <a:pPr lvl="0"/>
            <a:endParaRPr lang="en-US" sz="3200" dirty="0"/>
          </a:p>
          <a:p>
            <a:pPr lvl="0"/>
            <a:endParaRPr lang="en-US" sz="3200" dirty="0"/>
          </a:p>
          <a:p>
            <a:pPr lvl="0"/>
            <a:endParaRPr lang="en-US" sz="3200" dirty="0"/>
          </a:p>
          <a:p>
            <a:pPr lvl="0"/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A6C581-CB9A-40A8-83E9-FCCB00169030}"/>
              </a:ext>
            </a:extLst>
          </p:cNvPr>
          <p:cNvSpPr txBox="1"/>
          <p:nvPr/>
        </p:nvSpPr>
        <p:spPr>
          <a:xfrm>
            <a:off x="270788" y="4586227"/>
            <a:ext cx="1440202" cy="42056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133" b="1" dirty="0">
                <a:solidFill>
                  <a:srgbClr val="FF0000"/>
                </a:solidFill>
              </a:rPr>
              <a:t>Pathogenic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EE5C61-6FAD-4A1F-B95A-53202C807DDF}"/>
              </a:ext>
            </a:extLst>
          </p:cNvPr>
          <p:cNvSpPr txBox="1"/>
          <p:nvPr/>
        </p:nvSpPr>
        <p:spPr>
          <a:xfrm>
            <a:off x="1361397" y="5203944"/>
            <a:ext cx="1267655" cy="1077026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133" b="1" dirty="0">
                <a:solidFill>
                  <a:srgbClr val="FF0000"/>
                </a:solidFill>
              </a:rPr>
              <a:t>Level of </a:t>
            </a:r>
          </a:p>
          <a:p>
            <a:pPr algn="ctr"/>
            <a:r>
              <a:rPr lang="en-US" sz="2133" b="1" dirty="0">
                <a:solidFill>
                  <a:srgbClr val="FF0000"/>
                </a:solidFill>
              </a:rPr>
              <a:t>Evidence:</a:t>
            </a:r>
          </a:p>
          <a:p>
            <a:pPr algn="ctr"/>
            <a:r>
              <a:rPr lang="en-US" sz="2133" b="1" i="1" dirty="0">
                <a:solidFill>
                  <a:srgbClr val="FF0000"/>
                </a:solidFill>
              </a:rPr>
              <a:t>Strong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72FF1F-72D7-4588-BF7F-AF745568AA9F}"/>
              </a:ext>
            </a:extLst>
          </p:cNvPr>
          <p:cNvCxnSpPr/>
          <p:nvPr/>
        </p:nvCxnSpPr>
        <p:spPr>
          <a:xfrm flipV="1">
            <a:off x="1033421" y="3816901"/>
            <a:ext cx="0" cy="7301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7A36B36-ACCB-40E7-837E-16570730B68D}"/>
              </a:ext>
            </a:extLst>
          </p:cNvPr>
          <p:cNvSpPr txBox="1"/>
          <p:nvPr/>
        </p:nvSpPr>
        <p:spPr>
          <a:xfrm>
            <a:off x="7852951" y="11213761"/>
            <a:ext cx="519834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Criteria Nomenclature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6E366-C64A-4C11-B3C2-F3D77B3C5F8F}"/>
              </a:ext>
            </a:extLst>
          </p:cNvPr>
          <p:cNvSpPr/>
          <p:nvPr/>
        </p:nvSpPr>
        <p:spPr>
          <a:xfrm>
            <a:off x="4336486" y="10228876"/>
            <a:ext cx="115940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1 strong </a:t>
            </a:r>
          </a:p>
          <a:p>
            <a:pPr lvl="0"/>
            <a:r>
              <a:rPr lang="en-US" sz="2400" dirty="0"/>
              <a:t>1 moderate</a:t>
            </a:r>
          </a:p>
          <a:p>
            <a:pPr lvl="0"/>
            <a:r>
              <a:rPr lang="en-US" sz="2400" dirty="0"/>
              <a:t>1 supporting</a:t>
            </a:r>
          </a:p>
        </p:txBody>
      </p:sp>
      <p:cxnSp>
        <p:nvCxnSpPr>
          <p:cNvPr id="14" name="Elbow Connector 58">
            <a:extLst>
              <a:ext uri="{FF2B5EF4-FFF2-40B4-BE49-F238E27FC236}">
                <a16:creationId xmlns:a16="http://schemas.microsoft.com/office/drawing/2014/main" id="{300F0252-6E22-4741-89B8-EC42E8C8B0F2}"/>
              </a:ext>
            </a:extLst>
          </p:cNvPr>
          <p:cNvCxnSpPr>
            <a:stCxn id="10" idx="0"/>
          </p:cNvCxnSpPr>
          <p:nvPr/>
        </p:nvCxnSpPr>
        <p:spPr>
          <a:xfrm rot="16200000" flipV="1">
            <a:off x="974120" y="4182838"/>
            <a:ext cx="1401221" cy="640991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160F83F-FD17-493C-A5A6-66457F7B49FF}"/>
              </a:ext>
            </a:extLst>
          </p:cNvPr>
          <p:cNvSpPr/>
          <p:nvPr/>
        </p:nvSpPr>
        <p:spPr>
          <a:xfrm>
            <a:off x="4173506" y="4167826"/>
            <a:ext cx="2732236" cy="2272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6D34F-5F81-429A-A42F-DD23E06A79E6}"/>
              </a:ext>
            </a:extLst>
          </p:cNvPr>
          <p:cNvSpPr txBox="1"/>
          <p:nvPr/>
        </p:nvSpPr>
        <p:spPr>
          <a:xfrm>
            <a:off x="4580072" y="4641364"/>
            <a:ext cx="968535" cy="42056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133" b="1" dirty="0">
                <a:solidFill>
                  <a:srgbClr val="00B050"/>
                </a:solidFill>
              </a:rPr>
              <a:t>Benign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88E4D8-3CEE-4D4A-A17B-67DDF565ED79}"/>
              </a:ext>
            </a:extLst>
          </p:cNvPr>
          <p:cNvSpPr txBox="1"/>
          <p:nvPr/>
        </p:nvSpPr>
        <p:spPr>
          <a:xfrm>
            <a:off x="5351173" y="5259081"/>
            <a:ext cx="1435008" cy="1077026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133" b="1" dirty="0">
                <a:solidFill>
                  <a:srgbClr val="00B050"/>
                </a:solidFill>
              </a:rPr>
              <a:t>Level of </a:t>
            </a:r>
          </a:p>
          <a:p>
            <a:pPr algn="ctr"/>
            <a:r>
              <a:rPr lang="en-US" sz="2133" b="1" dirty="0">
                <a:solidFill>
                  <a:srgbClr val="00B050"/>
                </a:solidFill>
              </a:rPr>
              <a:t>Evidence:</a:t>
            </a:r>
          </a:p>
          <a:p>
            <a:pPr algn="ctr"/>
            <a:r>
              <a:rPr lang="en-US" sz="2133" b="1" i="1" dirty="0">
                <a:solidFill>
                  <a:srgbClr val="00B050"/>
                </a:solidFill>
              </a:rPr>
              <a:t>Supporting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1777BE-5C40-484A-8D0E-2EFBA19AB767}"/>
              </a:ext>
            </a:extLst>
          </p:cNvPr>
          <p:cNvCxnSpPr/>
          <p:nvPr/>
        </p:nvCxnSpPr>
        <p:spPr>
          <a:xfrm flipV="1">
            <a:off x="5106872" y="3872038"/>
            <a:ext cx="0" cy="730148"/>
          </a:xfrm>
          <a:prstGeom prst="straightConnector1">
            <a:avLst/>
          </a:prstGeom>
          <a:ln>
            <a:solidFill>
              <a:srgbClr val="5EBF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69">
            <a:extLst>
              <a:ext uri="{FF2B5EF4-FFF2-40B4-BE49-F238E27FC236}">
                <a16:creationId xmlns:a16="http://schemas.microsoft.com/office/drawing/2014/main" id="{855E3CB8-6E58-4ADB-9A89-F22291ECAEBD}"/>
              </a:ext>
            </a:extLst>
          </p:cNvPr>
          <p:cNvCxnSpPr>
            <a:stCxn id="17" idx="0"/>
          </p:cNvCxnSpPr>
          <p:nvPr/>
        </p:nvCxnSpPr>
        <p:spPr>
          <a:xfrm rot="16200000" flipV="1">
            <a:off x="5047572" y="4237975"/>
            <a:ext cx="1401220" cy="640991"/>
          </a:xfrm>
          <a:prstGeom prst="bentConnector3">
            <a:avLst>
              <a:gd name="adj1" fmla="val 50000"/>
            </a:avLst>
          </a:prstGeom>
          <a:ln>
            <a:solidFill>
              <a:srgbClr val="5EBF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Arrow 63">
            <a:extLst>
              <a:ext uri="{FF2B5EF4-FFF2-40B4-BE49-F238E27FC236}">
                <a16:creationId xmlns:a16="http://schemas.microsoft.com/office/drawing/2014/main" id="{2AA81F8B-DDA9-49B8-892E-416A64EAEBED}"/>
              </a:ext>
            </a:extLst>
          </p:cNvPr>
          <p:cNvSpPr/>
          <p:nvPr/>
        </p:nvSpPr>
        <p:spPr>
          <a:xfrm>
            <a:off x="8037946" y="3239640"/>
            <a:ext cx="648051" cy="65610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79103DF7-B0EB-4E2D-8CAA-04CA4631830F}"/>
              </a:ext>
            </a:extLst>
          </p:cNvPr>
          <p:cNvSpPr/>
          <p:nvPr/>
        </p:nvSpPr>
        <p:spPr>
          <a:xfrm>
            <a:off x="8842365" y="3299794"/>
            <a:ext cx="3147237" cy="480109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537405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5" grpId="0" animBg="1"/>
      <p:bldP spid="16" grpId="0"/>
      <p:bldP spid="17" grpId="0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2DE3D98-D421-4983-A50A-ABE58181C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30600"/>
            <a:ext cx="7010400" cy="570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0FDFC7-8DFF-4184-AEC2-021F715245B2}"/>
              </a:ext>
            </a:extLst>
          </p:cNvPr>
          <p:cNvSpPr/>
          <p:nvPr/>
        </p:nvSpPr>
        <p:spPr>
          <a:xfrm>
            <a:off x="1649047" y="3996914"/>
            <a:ext cx="7620000" cy="1996725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E630C0-D425-448F-BB9E-C9828565DA38}"/>
              </a:ext>
            </a:extLst>
          </p:cNvPr>
          <p:cNvSpPr/>
          <p:nvPr/>
        </p:nvSpPr>
        <p:spPr>
          <a:xfrm>
            <a:off x="1727200" y="584200"/>
            <a:ext cx="7620000" cy="2796723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402F81-3878-4A06-8415-C2C48242578F}"/>
              </a:ext>
            </a:extLst>
          </p:cNvPr>
          <p:cNvSpPr/>
          <p:nvPr/>
        </p:nvSpPr>
        <p:spPr>
          <a:xfrm>
            <a:off x="1524001" y="6375401"/>
            <a:ext cx="3507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white"/>
                </a:solidFill>
              </a:rPr>
              <a:t>Richards CS et al. </a:t>
            </a:r>
            <a:r>
              <a:rPr lang="en-US" sz="1400" b="1" i="1" dirty="0">
                <a:solidFill>
                  <a:prstClr val="white"/>
                </a:solidFill>
              </a:rPr>
              <a:t>Gen Med. </a:t>
            </a:r>
            <a:r>
              <a:rPr lang="en-US" sz="1400" b="1" dirty="0">
                <a:solidFill>
                  <a:prstClr val="white"/>
                </a:solidFill>
              </a:rPr>
              <a:t>2015;17:405-423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29BDC2B-1D80-47FD-9443-2E5A297E5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7" t="76175" b="19874"/>
          <a:stretch/>
        </p:blipFill>
        <p:spPr bwMode="auto">
          <a:xfrm>
            <a:off x="203199" y="4616262"/>
            <a:ext cx="11753959" cy="79321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21A25E-2752-442E-B41D-C7C47D6EC966}"/>
              </a:ext>
            </a:extLst>
          </p:cNvPr>
          <p:cNvSpPr/>
          <p:nvPr/>
        </p:nvSpPr>
        <p:spPr>
          <a:xfrm>
            <a:off x="5689601" y="5148847"/>
            <a:ext cx="6267559" cy="5198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Pathogenic Criteria Example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75FAE-6E3C-486C-937B-2EA283C09147}"/>
              </a:ext>
            </a:extLst>
          </p:cNvPr>
          <p:cNvSpPr/>
          <p:nvPr/>
        </p:nvSpPr>
        <p:spPr>
          <a:xfrm>
            <a:off x="122706" y="1498601"/>
            <a:ext cx="4933389" cy="519836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Benign Criteria Example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0C1BEC-FB6E-4903-85BF-268FD0E70E90}"/>
              </a:ext>
            </a:extLst>
          </p:cNvPr>
          <p:cNvSpPr/>
          <p:nvPr/>
        </p:nvSpPr>
        <p:spPr>
          <a:xfrm>
            <a:off x="5283200" y="3429001"/>
            <a:ext cx="3962400" cy="5198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E77A2D2-0865-42F3-9733-3668A5B1D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7" t="33757" r="40986" b="60582"/>
          <a:stretch/>
        </p:blipFill>
        <p:spPr bwMode="auto">
          <a:xfrm>
            <a:off x="203201" y="2018436"/>
            <a:ext cx="6191921" cy="54424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646672-6FFD-471F-9CD9-42773A0D44B2}"/>
              </a:ext>
            </a:extLst>
          </p:cNvPr>
          <p:cNvSpPr/>
          <p:nvPr/>
        </p:nvSpPr>
        <p:spPr>
          <a:xfrm>
            <a:off x="3048000" y="3429001"/>
            <a:ext cx="1016000" cy="51983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163D1B-0536-4024-A5E8-7AB1A8402515}"/>
              </a:ext>
            </a:extLst>
          </p:cNvPr>
          <p:cNvSpPr txBox="1"/>
          <p:nvPr/>
        </p:nvSpPr>
        <p:spPr>
          <a:xfrm>
            <a:off x="9585789" y="3215123"/>
            <a:ext cx="2031179" cy="95430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/>
              <a:t>Segregation </a:t>
            </a:r>
          </a:p>
          <a:p>
            <a:pPr algn="ctr"/>
            <a:r>
              <a:rPr lang="en-US" sz="1867" b="1" dirty="0"/>
              <a:t>Data </a:t>
            </a:r>
          </a:p>
          <a:p>
            <a:pPr algn="ctr"/>
            <a:r>
              <a:rPr lang="en-US" sz="1867" b="1" dirty="0"/>
              <a:t>Criterion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EF9864-2EC5-4A27-8E03-4A68D283669B}"/>
              </a:ext>
            </a:extLst>
          </p:cNvPr>
          <p:cNvSpPr/>
          <p:nvPr/>
        </p:nvSpPr>
        <p:spPr>
          <a:xfrm>
            <a:off x="1445963" y="2799650"/>
            <a:ext cx="1547447" cy="1447039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3698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6" grpId="0" animBg="1"/>
      <p:bldP spid="7" grpId="0" animBg="1"/>
      <p:bldP spid="8" grpId="0" animBg="1"/>
      <p:bldP spid="10" grpId="0" animBg="1"/>
      <p:bldP spid="11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2DD3C-14EF-4B6C-98D7-5DCC34B6B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33" y="12701"/>
            <a:ext cx="10435167" cy="1371600"/>
          </a:xfrm>
        </p:spPr>
        <p:txBody>
          <a:bodyPr/>
          <a:lstStyle/>
          <a:p>
            <a:r>
              <a:rPr lang="en-US" dirty="0"/>
              <a:t>Conflicting Evidence Example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92CA5-C321-49C6-9BA1-2D0C4F35E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 PS4 +  PM2 </a:t>
            </a:r>
            <a:r>
              <a:rPr lang="en-US" b="1" dirty="0">
                <a:solidFill>
                  <a:srgbClr val="00B050"/>
                </a:solidFill>
              </a:rPr>
              <a:t>+ BP2 + BP4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8D26729-CD9D-4435-BC54-D2D91EFC6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34"/>
          <a:stretch/>
        </p:blipFill>
        <p:spPr bwMode="auto">
          <a:xfrm>
            <a:off x="7511779" y="1371601"/>
            <a:ext cx="4680221" cy="446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63">
            <a:extLst>
              <a:ext uri="{FF2B5EF4-FFF2-40B4-BE49-F238E27FC236}">
                <a16:creationId xmlns:a16="http://schemas.microsoft.com/office/drawing/2014/main" id="{6837D6D9-6F52-4FCB-8DB9-50FC9D67FE90}"/>
              </a:ext>
            </a:extLst>
          </p:cNvPr>
          <p:cNvSpPr/>
          <p:nvPr/>
        </p:nvSpPr>
        <p:spPr>
          <a:xfrm>
            <a:off x="8031315" y="1595240"/>
            <a:ext cx="851571" cy="80012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D03A2D94-AC04-4EEA-BA57-F1FC58B95687}"/>
              </a:ext>
            </a:extLst>
          </p:cNvPr>
          <p:cNvSpPr/>
          <p:nvPr/>
        </p:nvSpPr>
        <p:spPr>
          <a:xfrm>
            <a:off x="8889763" y="1790119"/>
            <a:ext cx="3147237" cy="4801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ight Arrow 19">
            <a:extLst>
              <a:ext uri="{FF2B5EF4-FFF2-40B4-BE49-F238E27FC236}">
                <a16:creationId xmlns:a16="http://schemas.microsoft.com/office/drawing/2014/main" id="{6D54C586-4DF6-4F8F-B9CA-2A11C5E38CD8}"/>
              </a:ext>
            </a:extLst>
          </p:cNvPr>
          <p:cNvSpPr/>
          <p:nvPr/>
        </p:nvSpPr>
        <p:spPr>
          <a:xfrm>
            <a:off x="8186315" y="4449491"/>
            <a:ext cx="851571" cy="800128"/>
          </a:xfrm>
          <a:prstGeom prst="rightArrow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C30C791E-D5FE-4ED6-B5FA-B15256D9C689}"/>
              </a:ext>
            </a:extLst>
          </p:cNvPr>
          <p:cNvSpPr/>
          <p:nvPr/>
        </p:nvSpPr>
        <p:spPr>
          <a:xfrm>
            <a:off x="9044763" y="4644369"/>
            <a:ext cx="3147237" cy="367227"/>
          </a:xfrm>
          <a:prstGeom prst="roundRect">
            <a:avLst/>
          </a:prstGeom>
          <a:noFill/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A98442-B11E-404D-AF7C-959493831000}"/>
              </a:ext>
            </a:extLst>
          </p:cNvPr>
          <p:cNvSpPr/>
          <p:nvPr/>
        </p:nvSpPr>
        <p:spPr>
          <a:xfrm>
            <a:off x="2378517" y="261900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= Variant of Uncertain </a:t>
            </a:r>
          </a:p>
          <a:p>
            <a:r>
              <a:rPr lang="en-US" sz="2400" dirty="0"/>
              <a:t>   Significance  (VUS)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4A75DA-7C45-438A-9D69-298D7E71498A}"/>
              </a:ext>
            </a:extLst>
          </p:cNvPr>
          <p:cNvSpPr/>
          <p:nvPr/>
        </p:nvSpPr>
        <p:spPr>
          <a:xfrm>
            <a:off x="811284" y="6214044"/>
            <a:ext cx="355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https://www.medschool.umaryland.edu/genetic_variant_interpretation_tool1.html/</a:t>
            </a:r>
          </a:p>
        </p:txBody>
      </p:sp>
    </p:spTree>
    <p:extLst>
      <p:ext uri="{BB962C8B-B14F-4D97-AF65-F5344CB8AC3E}">
        <p14:creationId xmlns:p14="http://schemas.microsoft.com/office/powerpoint/2010/main" val="18040249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F021CB67-9324-3245-B97F-886F2CF71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014" y="1029022"/>
            <a:ext cx="6884786" cy="582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73EE73E-7388-8443-80BB-E19083298AD4}"/>
              </a:ext>
            </a:extLst>
          </p:cNvPr>
          <p:cNvSpPr txBox="1">
            <a:spLocks/>
          </p:cNvSpPr>
          <p:nvPr/>
        </p:nvSpPr>
        <p:spPr>
          <a:xfrm>
            <a:off x="306916" y="146887"/>
            <a:ext cx="10435167" cy="137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Population, disease-specific, and sequence databases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809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9BBC77C-25F3-4244-8C81-7707A5A43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62"/>
          <a:stretch/>
        </p:blipFill>
        <p:spPr bwMode="auto">
          <a:xfrm>
            <a:off x="3632201" y="870787"/>
            <a:ext cx="7289800" cy="5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9C27515-BCC7-5C4A-86BE-ACE192B028DA}"/>
              </a:ext>
            </a:extLst>
          </p:cNvPr>
          <p:cNvSpPr txBox="1">
            <a:spLocks/>
          </p:cNvSpPr>
          <p:nvPr/>
        </p:nvSpPr>
        <p:spPr>
          <a:xfrm>
            <a:off x="319616" y="184987"/>
            <a:ext cx="10435167" cy="137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 silico predictive algorithms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826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25" y="0"/>
            <a:ext cx="10435167" cy="1371600"/>
          </a:xfrm>
        </p:spPr>
        <p:txBody>
          <a:bodyPr/>
          <a:lstStyle/>
          <a:p>
            <a:r>
              <a:rPr lang="en-US" dirty="0"/>
              <a:t>Objectives: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of the current framework for analysis and interpretation of sequence variants for monogenic disorders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Overview of key available resources and their utility with variant interpretation.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363578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09087-A575-44B2-8695-5B020F50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591" y="29755"/>
            <a:ext cx="8839200" cy="1371600"/>
          </a:xfrm>
        </p:spPr>
        <p:txBody>
          <a:bodyPr/>
          <a:lstStyle/>
          <a:p>
            <a:r>
              <a:rPr lang="en-US" sz="3200" dirty="0"/>
              <a:t>Variant Interpretation Framework Summary</a:t>
            </a:r>
            <a:br>
              <a:rPr lang="en-US" sz="3200" dirty="0"/>
            </a:br>
            <a:r>
              <a:rPr lang="en-US" sz="2133" dirty="0">
                <a:solidFill>
                  <a:srgbClr val="E15000"/>
                </a:solidFill>
              </a:rPr>
              <a:t>(11 questions to always ask from a variant)</a:t>
            </a:r>
            <a:br>
              <a:rPr lang="en-US" sz="3200" dirty="0"/>
            </a:b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4C59A2-7C19-4E5D-97F5-29BA636469B3}"/>
              </a:ext>
            </a:extLst>
          </p:cNvPr>
          <p:cNvGraphicFramePr>
            <a:graphicFrameLocks noGrp="1"/>
          </p:cNvGraphicFramePr>
          <p:nvPr/>
        </p:nvGraphicFramePr>
        <p:xfrm>
          <a:off x="1320801" y="1124132"/>
          <a:ext cx="9220779" cy="48463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208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5817">
                  <a:extLst>
                    <a:ext uri="{9D8B030D-6E8A-4147-A177-3AD203B41FA5}">
                      <a16:colId xmlns:a16="http://schemas.microsoft.com/office/drawing/2014/main" val="3051191195"/>
                    </a:ext>
                  </a:extLst>
                </a:gridCol>
                <a:gridCol w="2584441">
                  <a:extLst>
                    <a:ext uri="{9D8B030D-6E8A-4147-A177-3AD203B41FA5}">
                      <a16:colId xmlns:a16="http://schemas.microsoft.com/office/drawing/2014/main" val="379876922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Concept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Questions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ACMG Criteria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Allele Frequency 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(1) C</a:t>
                      </a:r>
                      <a:r>
                        <a:rPr lang="en-US" sz="1600" baseline="0" dirty="0"/>
                        <a:t>ommon or rare?</a:t>
                      </a:r>
                      <a:endParaRPr lang="en-US" sz="1600" dirty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BA1, BS1, PM2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 rowSpan="3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Computational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&amp; Predictive Data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(2) Variant Impact/Type</a:t>
                      </a:r>
                      <a:endParaRPr lang="en-US" sz="160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Loss of function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In-frame indel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PVS1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PM4, BP3, BP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(3) In-silico predictions?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    Potential splicing impact?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PP3, BP4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BP7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99412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(4) Constraint metrics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     Gene/regional level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PP2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193117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Functional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Knowledge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(5) Variant previously studied?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PS3, BS3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7127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(6) Residue/Domain? 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Hotspot?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PM1 (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PS1, PM5)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 rowSpan="4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Clinical Knowledge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(published,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or case/sample specific)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(7) Interpretation Databases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PP5 (PS1, PM5) 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48485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(7) Previous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ly reported cases?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PS4, BS2, BP5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9794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(8) Segregation? De novo?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PP1, BS4. PS2, PM6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210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(9) Phenotype specificity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PP4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854871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2182814" y="-258684"/>
            <a:ext cx="78263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914377"/>
            <a:r>
              <a:rPr lang="en-US" dirty="0">
                <a:cs typeface="Arial Narrow"/>
              </a:rPr>
              <a:t>Allele Frequency (BA1, BS1, PM2) </a:t>
            </a:r>
            <a:br>
              <a:rPr lang="en-US" dirty="0">
                <a:cs typeface="Arial Narrow"/>
              </a:rPr>
            </a:br>
            <a:r>
              <a:rPr lang="en-US" dirty="0">
                <a:cs typeface="Arial Narrow"/>
              </a:rPr>
              <a:t>How common is this variant?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7881D7-4834-4CE2-AED7-D1CE9D52D328}"/>
              </a:ext>
            </a:extLst>
          </p:cNvPr>
          <p:cNvSpPr/>
          <p:nvPr/>
        </p:nvSpPr>
        <p:spPr>
          <a:xfrm>
            <a:off x="1060977" y="6222239"/>
            <a:ext cx="4630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https://gnomad.broadinstitute.org/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4B2FB8-C3DE-41F4-9075-179FF10B5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029" y="1306410"/>
            <a:ext cx="8671943" cy="42451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389A300-1FBB-4FDA-929F-3AD59E85BEBD}"/>
              </a:ext>
            </a:extLst>
          </p:cNvPr>
          <p:cNvSpPr/>
          <p:nvPr/>
        </p:nvSpPr>
        <p:spPr>
          <a:xfrm flipV="1">
            <a:off x="3352800" y="1600200"/>
            <a:ext cx="2133600" cy="162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427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2182814" y="-258684"/>
            <a:ext cx="78263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914377"/>
            <a:r>
              <a:rPr lang="en-US" dirty="0">
                <a:cs typeface="Arial Narrow"/>
              </a:rPr>
              <a:t>Allele Frequency (BA1, BS1, PM2) </a:t>
            </a:r>
            <a:br>
              <a:rPr lang="en-US" dirty="0">
                <a:cs typeface="Arial Narrow"/>
              </a:rPr>
            </a:br>
            <a:r>
              <a:rPr lang="en-US" dirty="0">
                <a:cs typeface="Arial Narrow"/>
              </a:rPr>
              <a:t>How common is this variant?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09FDA-5C4C-4710-9B74-85187BB8115C}"/>
              </a:ext>
            </a:extLst>
          </p:cNvPr>
          <p:cNvSpPr txBox="1"/>
          <p:nvPr/>
        </p:nvSpPr>
        <p:spPr>
          <a:xfrm>
            <a:off x="914401" y="1295400"/>
            <a:ext cx="2913303" cy="37036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BA1: </a:t>
            </a:r>
          </a:p>
          <a:p>
            <a:pPr algn="ctr"/>
            <a:r>
              <a:rPr lang="en-US" sz="2400" b="1" dirty="0"/>
              <a:t>&gt;5% allele frequency in any general continental population of at least 2,000 alleles for a gene without a gene or variant specific recommendation.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7881D7-4834-4CE2-AED7-D1CE9D52D328}"/>
              </a:ext>
            </a:extLst>
          </p:cNvPr>
          <p:cNvSpPr/>
          <p:nvPr/>
        </p:nvSpPr>
        <p:spPr>
          <a:xfrm>
            <a:off x="1060977" y="6222239"/>
            <a:ext cx="4630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https://gnomad.broadinstitute.org/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895E69-C4A0-41EB-8BE3-6B7332157D9C}"/>
              </a:ext>
            </a:extLst>
          </p:cNvPr>
          <p:cNvSpPr txBox="1"/>
          <p:nvPr/>
        </p:nvSpPr>
        <p:spPr>
          <a:xfrm>
            <a:off x="4496759" y="1295401"/>
            <a:ext cx="2913303" cy="2226315"/>
          </a:xfrm>
          <a:prstGeom prst="rect">
            <a:avLst/>
          </a:prstGeom>
          <a:solidFill>
            <a:srgbClr val="5EBF3B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BS1: </a:t>
            </a:r>
          </a:p>
          <a:p>
            <a:pPr algn="ctr"/>
            <a:r>
              <a:rPr lang="en-US" sz="2400" b="1" dirty="0"/>
              <a:t>Allele frequency is greater than expected for disorder (lower than BA1)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446880-8C32-4259-9D97-4C1BA307A467}"/>
              </a:ext>
            </a:extLst>
          </p:cNvPr>
          <p:cNvSpPr txBox="1"/>
          <p:nvPr/>
        </p:nvSpPr>
        <p:spPr>
          <a:xfrm>
            <a:off x="8079118" y="1295401"/>
            <a:ext cx="2913303" cy="2226315"/>
          </a:xfrm>
          <a:prstGeom prst="rect">
            <a:avLst/>
          </a:prstGeom>
          <a:solidFill>
            <a:srgbClr val="FF782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PM2: </a:t>
            </a:r>
            <a:endParaRPr lang="en-US" sz="2400" b="1" dirty="0"/>
          </a:p>
          <a:p>
            <a:pPr algn="ctr"/>
            <a:r>
              <a:rPr lang="en-US" sz="2400" b="1" dirty="0"/>
              <a:t>Absent from controls (or at an extremely low frequency if recessive). </a:t>
            </a:r>
          </a:p>
        </p:txBody>
      </p:sp>
    </p:spTree>
    <p:extLst>
      <p:ext uri="{BB962C8B-B14F-4D97-AF65-F5344CB8AC3E}">
        <p14:creationId xmlns:p14="http://schemas.microsoft.com/office/powerpoint/2010/main" val="25963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CEA45-DC4C-4A84-8F50-4D5C1452B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4" y="161927"/>
            <a:ext cx="2443163" cy="85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0F5AE4A-40BD-4394-993B-640D976CB6BA}"/>
              </a:ext>
            </a:extLst>
          </p:cNvPr>
          <p:cNvCxnSpPr/>
          <p:nvPr/>
        </p:nvCxnSpPr>
        <p:spPr>
          <a:xfrm>
            <a:off x="1933576" y="982535"/>
            <a:ext cx="842962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4C26A0A6-CE08-4582-B49D-091BD8F7B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4" t="39392" b="36942"/>
          <a:stretch/>
        </p:blipFill>
        <p:spPr bwMode="auto">
          <a:xfrm>
            <a:off x="5669781" y="3333751"/>
            <a:ext cx="4952999" cy="277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8635F11-0FFF-494A-B1DF-BBF26078F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t="42281" r="49416" b="28365"/>
          <a:stretch/>
        </p:blipFill>
        <p:spPr bwMode="auto">
          <a:xfrm>
            <a:off x="1524002" y="3505201"/>
            <a:ext cx="3659716" cy="263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06F6F14-61CC-4BC3-A193-C2DB930FB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04" b="80684"/>
          <a:stretch/>
        </p:blipFill>
        <p:spPr bwMode="auto">
          <a:xfrm>
            <a:off x="1524001" y="1096835"/>
            <a:ext cx="6834043" cy="223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117356-6E8A-4364-9048-2EB3845F616A}"/>
              </a:ext>
            </a:extLst>
          </p:cNvPr>
          <p:cNvSpPr/>
          <p:nvPr/>
        </p:nvSpPr>
        <p:spPr>
          <a:xfrm>
            <a:off x="1016000" y="620744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http://gnomad.broadinstitute.org/</a:t>
            </a:r>
          </a:p>
        </p:txBody>
      </p:sp>
    </p:spTree>
    <p:extLst>
      <p:ext uri="{BB962C8B-B14F-4D97-AF65-F5344CB8AC3E}">
        <p14:creationId xmlns:p14="http://schemas.microsoft.com/office/powerpoint/2010/main" val="1445310380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09087-A575-44B2-8695-5B020F50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591" y="29755"/>
            <a:ext cx="8839200" cy="1371600"/>
          </a:xfrm>
        </p:spPr>
        <p:txBody>
          <a:bodyPr/>
          <a:lstStyle/>
          <a:p>
            <a:r>
              <a:rPr lang="en-US" sz="3200" dirty="0"/>
              <a:t>Variant Interpretation Framework Summary </a:t>
            </a:r>
            <a:br>
              <a:rPr lang="en-US" sz="3200" dirty="0"/>
            </a:br>
            <a:r>
              <a:rPr lang="en-US" sz="2133" dirty="0"/>
              <a:t>(11 questions to always ask from a variant)</a:t>
            </a:r>
            <a:br>
              <a:rPr lang="en-US" sz="3200" dirty="0"/>
            </a:b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4C59A2-7C19-4E5D-97F5-29BA636469B3}"/>
              </a:ext>
            </a:extLst>
          </p:cNvPr>
          <p:cNvGraphicFramePr>
            <a:graphicFrameLocks noGrp="1"/>
          </p:cNvGraphicFramePr>
          <p:nvPr/>
        </p:nvGraphicFramePr>
        <p:xfrm>
          <a:off x="1320801" y="1124132"/>
          <a:ext cx="9220779" cy="48463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208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5817">
                  <a:extLst>
                    <a:ext uri="{9D8B030D-6E8A-4147-A177-3AD203B41FA5}">
                      <a16:colId xmlns:a16="http://schemas.microsoft.com/office/drawing/2014/main" val="3051191195"/>
                    </a:ext>
                  </a:extLst>
                </a:gridCol>
                <a:gridCol w="2584441">
                  <a:extLst>
                    <a:ext uri="{9D8B030D-6E8A-4147-A177-3AD203B41FA5}">
                      <a16:colId xmlns:a16="http://schemas.microsoft.com/office/drawing/2014/main" val="379876922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Concept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Questions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ACMG Criteria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Allele Frequency 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(1) C</a:t>
                      </a:r>
                      <a:r>
                        <a:rPr lang="en-US" sz="1600" baseline="0" dirty="0"/>
                        <a:t>ommon or rare?</a:t>
                      </a:r>
                      <a:endParaRPr lang="en-US" sz="1600" dirty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BA1, BS1, PM2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 rowSpan="3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Computational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&amp; Predictive Data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(2) Variant Impact/Type</a:t>
                      </a:r>
                      <a:endParaRPr lang="en-US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Loss of function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PVS1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(3) In-silico predictions?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    Potential splicing impact?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PP3, BP4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BP7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99412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(4) Constraint metrics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     Gene/regional level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PP2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193117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Functional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Knowledge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(5) Variant previously studied?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PS3, BS3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7127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(6) Residue/Domain? 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Hotspot?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PM1 (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PS1, PM5)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 rowSpan="4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Clinical Knowledge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(published,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or case/sample specific)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(7) Interpretation Databases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PP5 (PS1, PM5) 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48485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(7) Previous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ly reported cases?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PS4, BS2, BP5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9794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(8) Segregation? De novo?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PP1, BS4. PS2, PM6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210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(9) Phenotype specificity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PP4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507480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759200" y="1600200"/>
          <a:ext cx="8066952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r>
                        <a:rPr lang="en-US" sz="1900" dirty="0"/>
                        <a:t>Null</a:t>
                      </a:r>
                      <a:r>
                        <a:rPr lang="en-US" sz="1900" baseline="0" dirty="0"/>
                        <a:t> Variant Type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dirty="0"/>
                        <a:t>Frameshift: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c.2019delA, p.Glu673Aspfs*28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dirty="0"/>
                        <a:t>Canonical splice sites: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c.234+2G&gt;A p.?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Nonsense / “stop gain”: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c.1501 A &gt; T, p.K501Ter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Single, multi-exon or gene deletions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B907E49-3DBE-4E13-9487-AC4AEBAFD4CD}"/>
              </a:ext>
            </a:extLst>
          </p:cNvPr>
          <p:cNvSpPr txBox="1"/>
          <p:nvPr/>
        </p:nvSpPr>
        <p:spPr>
          <a:xfrm>
            <a:off x="627563" y="1600201"/>
            <a:ext cx="2913303" cy="2595647"/>
          </a:xfrm>
          <a:prstGeom prst="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</a:rPr>
              <a:t>PVS1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Null variant in a gene where loss of function (</a:t>
            </a:r>
            <a:r>
              <a:rPr lang="en-US" sz="2400" b="1" dirty="0" err="1">
                <a:solidFill>
                  <a:schemeClr val="bg1"/>
                </a:solidFill>
              </a:rPr>
              <a:t>LoF</a:t>
            </a:r>
            <a:r>
              <a:rPr lang="en-US" sz="2400" b="1" dirty="0">
                <a:solidFill>
                  <a:schemeClr val="bg1"/>
                </a:solidFill>
              </a:rPr>
              <a:t>) is a known mechanism of disease. </a:t>
            </a:r>
          </a:p>
        </p:txBody>
      </p:sp>
    </p:spTree>
    <p:extLst>
      <p:ext uri="{BB962C8B-B14F-4D97-AF65-F5344CB8AC3E}">
        <p14:creationId xmlns:p14="http://schemas.microsoft.com/office/powerpoint/2010/main" val="35319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09087-A575-44B2-8695-5B020F50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591" y="29755"/>
            <a:ext cx="8839200" cy="1371600"/>
          </a:xfrm>
        </p:spPr>
        <p:txBody>
          <a:bodyPr/>
          <a:lstStyle/>
          <a:p>
            <a:r>
              <a:rPr lang="en-US" sz="3200" dirty="0"/>
              <a:t>Variant Interpretation Framework Summary </a:t>
            </a:r>
            <a:br>
              <a:rPr lang="en-US" sz="3200" dirty="0"/>
            </a:br>
            <a:r>
              <a:rPr lang="en-US" sz="2133" dirty="0"/>
              <a:t>(11 questions to always ask from a variant)</a:t>
            </a:r>
            <a:br>
              <a:rPr lang="en-US" sz="3200" dirty="0"/>
            </a:b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4C59A2-7C19-4E5D-97F5-29BA636469B3}"/>
              </a:ext>
            </a:extLst>
          </p:cNvPr>
          <p:cNvGraphicFramePr>
            <a:graphicFrameLocks noGrp="1"/>
          </p:cNvGraphicFramePr>
          <p:nvPr/>
        </p:nvGraphicFramePr>
        <p:xfrm>
          <a:off x="1320801" y="1124132"/>
          <a:ext cx="9220779" cy="48463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208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5817">
                  <a:extLst>
                    <a:ext uri="{9D8B030D-6E8A-4147-A177-3AD203B41FA5}">
                      <a16:colId xmlns:a16="http://schemas.microsoft.com/office/drawing/2014/main" val="3051191195"/>
                    </a:ext>
                  </a:extLst>
                </a:gridCol>
                <a:gridCol w="2584441">
                  <a:extLst>
                    <a:ext uri="{9D8B030D-6E8A-4147-A177-3AD203B41FA5}">
                      <a16:colId xmlns:a16="http://schemas.microsoft.com/office/drawing/2014/main" val="379876922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Concept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Questions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ACMG Criteria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Allele Frequency 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(1) C</a:t>
                      </a:r>
                      <a:r>
                        <a:rPr lang="en-US" sz="1600" baseline="0" dirty="0"/>
                        <a:t>ommon or rare?</a:t>
                      </a:r>
                      <a:endParaRPr lang="en-US" sz="1600" dirty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BA1, BS1, PM2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 rowSpan="3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Computational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&amp; Predictive Data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(2) Variant Impact/Type</a:t>
                      </a:r>
                      <a:endParaRPr lang="en-US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Loss of function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In-frame indel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PVS1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PM4, BP3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(3) In-silico predictions?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    Potential splicing impact?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PP3, BP4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BP7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99412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(4) Constraint metrics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     Gene/regional level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PP2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193117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Functional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Knowledge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(5) Variant previously studied?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PS3, BS3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7127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(6) Residue/Domain? 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Hotspot?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PM1 (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PS1, PM5)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 rowSpan="4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Clinical Knowledge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(published,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or case/sample specific)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(7) Interpretation Databases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PP5 (PS1, PM5) 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48485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(7) Previous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ly reported cases?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PS4, BS2, BP5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9794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(8) Segregation? De novo?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PP1, BS4. PS2, PM6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210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(9) Phenotype specificity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PP4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4794220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629C4-3F0D-4E98-A936-3F998EDB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12431176" cy="1371600"/>
          </a:xfrm>
        </p:spPr>
        <p:txBody>
          <a:bodyPr/>
          <a:lstStyle/>
          <a:p>
            <a:r>
              <a:rPr lang="en-US" dirty="0"/>
              <a:t>In-frame removal or insertion of amino acids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F66A67-F4C6-4001-AD59-0DD344674A7A}"/>
              </a:ext>
            </a:extLst>
          </p:cNvPr>
          <p:cNvSpPr txBox="1"/>
          <p:nvPr/>
        </p:nvSpPr>
        <p:spPr>
          <a:xfrm>
            <a:off x="627563" y="1600201"/>
            <a:ext cx="3233237" cy="2062103"/>
          </a:xfrm>
          <a:prstGeom prst="rect">
            <a:avLst/>
          </a:prstGeom>
          <a:solidFill>
            <a:srgbClr val="FF782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</a:rPr>
              <a:t>PM4</a:t>
            </a:r>
          </a:p>
          <a:p>
            <a:pPr algn="ctr"/>
            <a:endParaRPr lang="en-US" sz="1333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Protein length changes as a result of in-frame deletions/insertions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3ADA88A-C9B2-4924-A2D7-9CD446A10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0" y="1371604"/>
            <a:ext cx="6843184" cy="4416425"/>
          </a:xfrm>
        </p:spPr>
        <p:txBody>
          <a:bodyPr/>
          <a:lstStyle/>
          <a:p>
            <a:r>
              <a:rPr lang="en-US" sz="1867" dirty="0"/>
              <a:t>Insertions/deletions that occur in repetitive regions are more likely to be of little functional impact; therefore, it is important to assess the surrounding sequence for repetitiveness using a genome browser.</a:t>
            </a:r>
          </a:p>
          <a:p>
            <a:r>
              <a:rPr lang="en-US" sz="1867" dirty="0"/>
              <a:t>It can also help to assess population databases, such </a:t>
            </a:r>
            <a:r>
              <a:rPr lang="en-US" sz="1867" dirty="0" err="1"/>
              <a:t>gnomAD</a:t>
            </a:r>
            <a:r>
              <a:rPr lang="en-US" sz="1867" dirty="0"/>
              <a:t>, for high confidence variant calls that indicate the site is multi-allelic, which could indicate that the region is prone to indels that are generally tolerated, depending on the overall allele frequency. </a:t>
            </a:r>
          </a:p>
          <a:p>
            <a:r>
              <a:rPr lang="en-US" sz="1867" dirty="0"/>
              <a:t>It is important to verify the functional impact the deletion or insertion might have. Does it affect the zinc-fingers of a transcription factor? Does it remove important </a:t>
            </a:r>
            <a:r>
              <a:rPr lang="en-US" sz="1867" dirty="0" err="1"/>
              <a:t>aminoacids</a:t>
            </a:r>
            <a:r>
              <a:rPr lang="en-US" sz="1867" dirty="0"/>
              <a:t> in the catalytic site?</a:t>
            </a:r>
          </a:p>
          <a:p>
            <a:endParaRPr lang="en-US" sz="1867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9C149E-A774-4AF9-8126-B870BE5F9973}"/>
              </a:ext>
            </a:extLst>
          </p:cNvPr>
          <p:cNvSpPr/>
          <p:nvPr/>
        </p:nvSpPr>
        <p:spPr>
          <a:xfrm>
            <a:off x="646465" y="444500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/>
              <a:t>NM_000179.3(MSH6):</a:t>
            </a:r>
          </a:p>
          <a:p>
            <a:r>
              <a:rPr lang="it-IT" sz="2400" dirty="0"/>
              <a:t>c.535_546del</a:t>
            </a:r>
          </a:p>
          <a:p>
            <a:r>
              <a:rPr lang="it-IT" sz="2400" dirty="0"/>
              <a:t>p.(Ala179_Ala182del)</a:t>
            </a:r>
          </a:p>
        </p:txBody>
      </p:sp>
    </p:spTree>
    <p:extLst>
      <p:ext uri="{BB962C8B-B14F-4D97-AF65-F5344CB8AC3E}">
        <p14:creationId xmlns:p14="http://schemas.microsoft.com/office/powerpoint/2010/main" val="783073422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629C4-3F0D-4E98-A936-3F998EDB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03" y="3"/>
            <a:ext cx="12431176" cy="1371600"/>
          </a:xfrm>
        </p:spPr>
        <p:txBody>
          <a:bodyPr/>
          <a:lstStyle/>
          <a:p>
            <a:r>
              <a:rPr lang="en-US" dirty="0"/>
              <a:t>Stop loss: Protein extending variants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F66A67-F4C6-4001-AD59-0DD344674A7A}"/>
              </a:ext>
            </a:extLst>
          </p:cNvPr>
          <p:cNvSpPr txBox="1"/>
          <p:nvPr/>
        </p:nvSpPr>
        <p:spPr>
          <a:xfrm>
            <a:off x="627563" y="1600201"/>
            <a:ext cx="3233237" cy="2062103"/>
          </a:xfrm>
          <a:prstGeom prst="rect">
            <a:avLst/>
          </a:prstGeom>
          <a:solidFill>
            <a:srgbClr val="FF782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</a:rPr>
              <a:t>PM4</a:t>
            </a:r>
          </a:p>
          <a:p>
            <a:pPr algn="ctr"/>
            <a:endParaRPr lang="en-US" sz="1333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Protein length changes as a result of in-frame deletions/insertions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D507B2-DE84-4A69-A77E-5783FAA32FDB}"/>
              </a:ext>
            </a:extLst>
          </p:cNvPr>
          <p:cNvSpPr txBox="1"/>
          <p:nvPr/>
        </p:nvSpPr>
        <p:spPr>
          <a:xfrm>
            <a:off x="627563" y="4369391"/>
            <a:ext cx="3233237" cy="1118319"/>
          </a:xfrm>
          <a:prstGeom prst="rect">
            <a:avLst/>
          </a:prstGeom>
          <a:solidFill>
            <a:srgbClr val="FF782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</a:rPr>
              <a:t>PM4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Stop-loss variant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DC30793-2464-440F-9D74-CCA5AEAC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0" y="1371604"/>
            <a:ext cx="6843184" cy="4416425"/>
          </a:xfrm>
        </p:spPr>
        <p:txBody>
          <a:bodyPr/>
          <a:lstStyle/>
          <a:p>
            <a:r>
              <a:rPr lang="en-US" sz="2133" dirty="0"/>
              <a:t>When a variant results in loss of the termination codon (stop-loss variant), the protein is extended; if a variant creates a premature termination codon (nonsense variant), the protein is shortened.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6D3FB6-1FE2-4275-9881-3EF293326C1F}"/>
              </a:ext>
            </a:extLst>
          </p:cNvPr>
          <p:cNvSpPr/>
          <p:nvPr/>
        </p:nvSpPr>
        <p:spPr>
          <a:xfrm>
            <a:off x="101600" y="1339577"/>
            <a:ext cx="4064000" cy="290222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EBADB-0788-4E58-9C82-629F0909424D}"/>
              </a:ext>
            </a:extLst>
          </p:cNvPr>
          <p:cNvSpPr/>
          <p:nvPr/>
        </p:nvSpPr>
        <p:spPr>
          <a:xfrm>
            <a:off x="3962400" y="4287317"/>
            <a:ext cx="711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NM_000059.3(BRCA2):</a:t>
            </a:r>
          </a:p>
          <a:p>
            <a:pPr algn="ctr"/>
            <a:r>
              <a:rPr lang="en-US" sz="2400" dirty="0"/>
              <a:t>c.10256_10257insT</a:t>
            </a:r>
          </a:p>
          <a:p>
            <a:pPr algn="ctr"/>
            <a:r>
              <a:rPr lang="en-US" sz="2400" dirty="0"/>
              <a:t>p.(*3419Tyrext*18)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C971B8-22BE-4ED3-A725-D362E2FF9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076"/>
          <a:stretch/>
        </p:blipFill>
        <p:spPr>
          <a:xfrm>
            <a:off x="5282178" y="2959935"/>
            <a:ext cx="5219629" cy="109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05068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09087-A575-44B2-8695-5B020F50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591" y="29755"/>
            <a:ext cx="8839200" cy="1371600"/>
          </a:xfrm>
        </p:spPr>
        <p:txBody>
          <a:bodyPr/>
          <a:lstStyle/>
          <a:p>
            <a:r>
              <a:rPr lang="en-US" sz="3200" dirty="0"/>
              <a:t>Variant Interpretation Framework Summary </a:t>
            </a:r>
            <a:br>
              <a:rPr lang="en-US" sz="3200" dirty="0"/>
            </a:br>
            <a:r>
              <a:rPr lang="en-US" sz="2133" dirty="0"/>
              <a:t>(11 questions to always ask from a variant)</a:t>
            </a:r>
            <a:br>
              <a:rPr lang="en-US" sz="3200" dirty="0"/>
            </a:b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4C59A2-7C19-4E5D-97F5-29BA636469B3}"/>
              </a:ext>
            </a:extLst>
          </p:cNvPr>
          <p:cNvGraphicFramePr>
            <a:graphicFrameLocks noGrp="1"/>
          </p:cNvGraphicFramePr>
          <p:nvPr/>
        </p:nvGraphicFramePr>
        <p:xfrm>
          <a:off x="1320801" y="1124132"/>
          <a:ext cx="9220779" cy="48463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208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5817">
                  <a:extLst>
                    <a:ext uri="{9D8B030D-6E8A-4147-A177-3AD203B41FA5}">
                      <a16:colId xmlns:a16="http://schemas.microsoft.com/office/drawing/2014/main" val="3051191195"/>
                    </a:ext>
                  </a:extLst>
                </a:gridCol>
                <a:gridCol w="2584441">
                  <a:extLst>
                    <a:ext uri="{9D8B030D-6E8A-4147-A177-3AD203B41FA5}">
                      <a16:colId xmlns:a16="http://schemas.microsoft.com/office/drawing/2014/main" val="379876922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Concept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Questions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ACMG Criteria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Allele Frequency 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(1) C</a:t>
                      </a:r>
                      <a:r>
                        <a:rPr lang="en-US" sz="1600" baseline="0" dirty="0"/>
                        <a:t>ommon or rare?</a:t>
                      </a:r>
                      <a:endParaRPr lang="en-US" sz="1600" dirty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BA1, BS1, PM2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 rowSpan="3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Computational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&amp; Predictive Data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(2) Variant Impact/Type</a:t>
                      </a:r>
                      <a:endParaRPr lang="en-US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Loss of function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In-frame indel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PVS1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PM4, BP3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(3) In-silico predictions?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    Potential splicing impact?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PP3, BP4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BP7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99412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(4) Constraint metrics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     Gene/regional level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PP2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193117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Functional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Knowledge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(5) Variant previously studied?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PS3, BS3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7127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(6) Residue/Domain? 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Hotspot?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PM1 (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PS1, PM5)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 rowSpan="4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Clinical Knowledge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(published,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or case/sample specific)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(7) Interpretation Databases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PP5 (PS1, PM5) 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48485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(7) Previous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ly reported cases?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PS4, BS2, BP5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9794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(8) Segregation? De novo?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PP1, BS4. PS2, PM6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210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(9) Phenotype specificity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PP4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393772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g1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615" y="1224164"/>
            <a:ext cx="4026863" cy="5374032"/>
          </a:xfrm>
          <a:prstGeom prst="rect">
            <a:avLst/>
          </a:prstGeom>
        </p:spPr>
      </p:pic>
      <p:pic>
        <p:nvPicPr>
          <p:cNvPr id="4" name="Picture 3" descr="human-genome-page-from-boo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091" y="1224164"/>
            <a:ext cx="4410294" cy="30415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22091" y="4711700"/>
            <a:ext cx="4410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Arial"/>
              </a:rPr>
              <a:t>3.4 billion units of DNA code: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Arial"/>
              </a:rPr>
              <a:t>127 volumes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Arial"/>
              </a:rPr>
              <a:t>1,000 pages per volume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8A3F18-100B-5141-9FA3-FAED7EC5B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25" y="0"/>
            <a:ext cx="10435167" cy="1371600"/>
          </a:xfrm>
        </p:spPr>
        <p:txBody>
          <a:bodyPr/>
          <a:lstStyle/>
          <a:p>
            <a:r>
              <a:rPr lang="en-US" dirty="0"/>
              <a:t>DNA code – Medicine now</a:t>
            </a:r>
          </a:p>
        </p:txBody>
      </p:sp>
    </p:spTree>
    <p:extLst>
      <p:ext uri="{BB962C8B-B14F-4D97-AF65-F5344CB8AC3E}">
        <p14:creationId xmlns:p14="http://schemas.microsoft.com/office/powerpoint/2010/main" val="16507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00"/>
    </mc:Choice>
    <mc:Fallback xmlns="">
      <p:transition xmlns:p14="http://schemas.microsoft.com/office/powerpoint/2010/main" spd="slow" advClick="0" advTm="4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441" y="642400"/>
            <a:ext cx="8988108" cy="1371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 Narrow"/>
              </a:rPr>
              <a:t>Computational Impact Prediction</a:t>
            </a:r>
            <a:br>
              <a:rPr lang="en-US" dirty="0">
                <a:cs typeface="Arial Narrow"/>
              </a:rPr>
            </a:br>
            <a:r>
              <a:rPr lang="en-US" sz="2400" dirty="0">
                <a:cs typeface="Arial Narrow"/>
              </a:rPr>
              <a:t>“In silico scores” </a:t>
            </a:r>
            <a:br>
              <a:rPr lang="en-US" dirty="0">
                <a:latin typeface="Arial Narrow"/>
                <a:cs typeface="Arial Narrow"/>
              </a:rPr>
            </a:b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1" y="6291617"/>
            <a:ext cx="475615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Richards CS et al. </a:t>
            </a:r>
            <a:r>
              <a:rPr lang="en-US" sz="1400" b="1" i="1" dirty="0">
                <a:solidFill>
                  <a:schemeClr val="bg1"/>
                </a:solidFill>
              </a:rPr>
              <a:t>Gen Med. </a:t>
            </a:r>
            <a:r>
              <a:rPr lang="en-US" sz="1400" b="1" dirty="0">
                <a:solidFill>
                  <a:schemeClr val="bg1"/>
                </a:solidFill>
              </a:rPr>
              <a:t>2015;17:405-423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26" y="482601"/>
            <a:ext cx="17621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61223E-CB97-41F8-BDDB-52AA526B522A}"/>
              </a:ext>
            </a:extLst>
          </p:cNvPr>
          <p:cNvSpPr txBox="1"/>
          <p:nvPr/>
        </p:nvSpPr>
        <p:spPr>
          <a:xfrm>
            <a:off x="597462" y="2131775"/>
            <a:ext cx="3233237" cy="748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PP3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D0DF5-DE40-436D-8C7F-4B1B1549D43D}"/>
              </a:ext>
            </a:extLst>
          </p:cNvPr>
          <p:cNvSpPr txBox="1"/>
          <p:nvPr/>
        </p:nvSpPr>
        <p:spPr>
          <a:xfrm>
            <a:off x="623254" y="4022725"/>
            <a:ext cx="3233237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BP4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1DEF79-8F63-4603-8154-BF367AF8B39F}"/>
              </a:ext>
            </a:extLst>
          </p:cNvPr>
          <p:cNvSpPr/>
          <p:nvPr/>
        </p:nvSpPr>
        <p:spPr>
          <a:xfrm>
            <a:off x="3987768" y="2014000"/>
            <a:ext cx="34290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Multiple lines of computational evidence support a deleterious effect on the gene or</a:t>
            </a:r>
          </a:p>
          <a:p>
            <a:r>
              <a:rPr lang="en-US" dirty="0"/>
              <a:t>gene product (conservation, evolutionary, splicing impact, etc.)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1F2787-B919-461A-89F0-E0090937CE5D}"/>
              </a:ext>
            </a:extLst>
          </p:cNvPr>
          <p:cNvSpPr/>
          <p:nvPr/>
        </p:nvSpPr>
        <p:spPr>
          <a:xfrm>
            <a:off x="3987768" y="4019290"/>
            <a:ext cx="3327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Multiple lines of computational evidence suggest no impact on gene or gene product</a:t>
            </a:r>
          </a:p>
          <a:p>
            <a:r>
              <a:rPr lang="en-US" dirty="0"/>
              <a:t>(conservation, evolutionary, splicing impact, etc.)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92F87-D91F-42F4-B3D4-29408AEF9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464" y="1855905"/>
            <a:ext cx="3854933" cy="529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CAD95D-6843-437A-B34B-D616217C8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649" y="1304926"/>
            <a:ext cx="2501900" cy="52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3A8E86-D408-4584-BC70-8D9EFBD75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167" y="2329244"/>
            <a:ext cx="1768964" cy="4008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DFAD16-4413-4F69-AB3D-6C74316ED6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7131" y="2318012"/>
            <a:ext cx="2412804" cy="401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8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740" y="670361"/>
            <a:ext cx="8988108" cy="1371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 Narrow"/>
              </a:rPr>
              <a:t>Computational Impact Prediction</a:t>
            </a:r>
            <a:br>
              <a:rPr lang="en-US" dirty="0">
                <a:cs typeface="Arial Narrow"/>
              </a:rPr>
            </a:br>
            <a:r>
              <a:rPr lang="en-US" sz="2400" dirty="0">
                <a:cs typeface="Arial Narrow"/>
              </a:rPr>
              <a:t>Splicing Scores </a:t>
            </a:r>
            <a:br>
              <a:rPr lang="en-US" dirty="0">
                <a:latin typeface="Arial Narrow"/>
                <a:cs typeface="Arial Narrow"/>
              </a:rPr>
            </a:b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1" y="6267736"/>
            <a:ext cx="475615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Richards CS et al. </a:t>
            </a:r>
            <a:r>
              <a:rPr lang="en-US" sz="1400" b="1" i="1" dirty="0">
                <a:solidFill>
                  <a:schemeClr val="bg1"/>
                </a:solidFill>
              </a:rPr>
              <a:t>Gen Med. </a:t>
            </a:r>
            <a:r>
              <a:rPr lang="en-US" sz="1400" b="1" dirty="0">
                <a:solidFill>
                  <a:schemeClr val="bg1"/>
                </a:solidFill>
              </a:rPr>
              <a:t>2015;17:405-423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26" y="482601"/>
            <a:ext cx="17621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61223E-CB97-41F8-BDDB-52AA526B522A}"/>
              </a:ext>
            </a:extLst>
          </p:cNvPr>
          <p:cNvSpPr txBox="1"/>
          <p:nvPr/>
        </p:nvSpPr>
        <p:spPr>
          <a:xfrm>
            <a:off x="492122" y="2041961"/>
            <a:ext cx="3233237" cy="748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PP3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D0DF5-DE40-436D-8C7F-4B1B1549D43D}"/>
              </a:ext>
            </a:extLst>
          </p:cNvPr>
          <p:cNvSpPr txBox="1"/>
          <p:nvPr/>
        </p:nvSpPr>
        <p:spPr>
          <a:xfrm>
            <a:off x="492122" y="2981168"/>
            <a:ext cx="3233237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BP4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3192DE-2F86-49B9-BCA0-C569807C55B8}"/>
              </a:ext>
            </a:extLst>
          </p:cNvPr>
          <p:cNvSpPr txBox="1"/>
          <p:nvPr/>
        </p:nvSpPr>
        <p:spPr>
          <a:xfrm>
            <a:off x="495024" y="3929476"/>
            <a:ext cx="3233237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BP7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DC7B66-FE73-45BF-8610-797DC9DE0360}"/>
              </a:ext>
            </a:extLst>
          </p:cNvPr>
          <p:cNvSpPr/>
          <p:nvPr/>
        </p:nvSpPr>
        <p:spPr>
          <a:xfrm>
            <a:off x="3853744" y="3934699"/>
            <a:ext cx="82819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synonymous (silent) variant for which splicing prediction algorithms predict no impact to the splice consensus sequence nor the creation of a new splice site AND the</a:t>
            </a:r>
          </a:p>
          <a:p>
            <a:r>
              <a:rPr lang="en-US" sz="2400" dirty="0"/>
              <a:t>nucleotide is not highly conserved.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71581D-DBEF-416B-A2E4-716C9B4E5406}"/>
              </a:ext>
            </a:extLst>
          </p:cNvPr>
          <p:cNvSpPr/>
          <p:nvPr/>
        </p:nvSpPr>
        <p:spPr>
          <a:xfrm>
            <a:off x="101600" y="1919703"/>
            <a:ext cx="4064000" cy="191569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291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92" y="1056837"/>
            <a:ext cx="1096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Scores </a:t>
            </a:r>
            <a:r>
              <a:rPr lang="en-US" dirty="0">
                <a:solidFill>
                  <a:srgbClr val="FF0000"/>
                </a:solidFill>
              </a:rPr>
              <a:t>are not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deterministic 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of biological effect/deleteriousness, 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they are used as “supporting evidence”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51300" y="2615432"/>
            <a:ext cx="7188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gDNA</a:t>
            </a:r>
            <a:r>
              <a:rPr lang="en-US" dirty="0"/>
              <a:t>: Chr6(GRCh37):g.51720765A&gt;G</a:t>
            </a:r>
          </a:p>
          <a:p>
            <a:r>
              <a:rPr lang="en-US" dirty="0"/>
              <a:t>cDNA: NM_138694.3(PKHD1):c.7837T&gt;C</a:t>
            </a:r>
          </a:p>
          <a:p>
            <a:r>
              <a:rPr lang="en-US" dirty="0"/>
              <a:t>Protein: p.Trp2613Arg</a:t>
            </a:r>
          </a:p>
        </p:txBody>
      </p:sp>
      <p:sp>
        <p:nvSpPr>
          <p:cNvPr id="6" name="Rectangle 5"/>
          <p:cNvSpPr/>
          <p:nvPr/>
        </p:nvSpPr>
        <p:spPr>
          <a:xfrm>
            <a:off x="2386950" y="3912753"/>
            <a:ext cx="316272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Polyphen-2: </a:t>
            </a:r>
            <a:r>
              <a:rPr lang="en-US" dirty="0">
                <a:solidFill>
                  <a:srgbClr val="FF0000"/>
                </a:solidFill>
              </a:rPr>
              <a:t>Probably damaging</a:t>
            </a:r>
          </a:p>
          <a:p>
            <a:r>
              <a:rPr lang="en-US" dirty="0"/>
              <a:t>CADD: </a:t>
            </a:r>
            <a:r>
              <a:rPr lang="en-US" dirty="0">
                <a:solidFill>
                  <a:srgbClr val="FF0000"/>
                </a:solidFill>
              </a:rPr>
              <a:t>29</a:t>
            </a:r>
          </a:p>
          <a:p>
            <a:r>
              <a:rPr lang="en-US" dirty="0"/>
              <a:t>M-CAP: </a:t>
            </a:r>
            <a:r>
              <a:rPr lang="en-US" dirty="0">
                <a:solidFill>
                  <a:srgbClr val="FF0000"/>
                </a:solidFill>
              </a:rPr>
              <a:t>Probably</a:t>
            </a:r>
          </a:p>
          <a:p>
            <a:r>
              <a:rPr lang="en-US" dirty="0"/>
              <a:t>PredictSNP2: </a:t>
            </a:r>
            <a:r>
              <a:rPr lang="en-US" dirty="0">
                <a:solidFill>
                  <a:srgbClr val="FF0000"/>
                </a:solidFill>
              </a:rPr>
              <a:t>Deleterious </a:t>
            </a:r>
          </a:p>
          <a:p>
            <a:endParaRPr lang="en-US" dirty="0"/>
          </a:p>
        </p:txBody>
      </p:sp>
      <p:sp>
        <p:nvSpPr>
          <p:cNvPr id="7" name="Left Brace 6"/>
          <p:cNvSpPr/>
          <p:nvPr/>
        </p:nvSpPr>
        <p:spPr>
          <a:xfrm flipH="1">
            <a:off x="5642874" y="3912753"/>
            <a:ext cx="1048455" cy="121632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09032" y="3912753"/>
            <a:ext cx="3473243" cy="12163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Scores agree towards SNV being deleterious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-362761" y="5004479"/>
            <a:ext cx="1278890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914377"/>
            <a:r>
              <a:rPr lang="en-US" dirty="0">
                <a:latin typeface="+mn-lt"/>
              </a:rPr>
              <a:t>Likelihood of pathogenicity is affected, not determined. </a:t>
            </a:r>
          </a:p>
        </p:txBody>
      </p:sp>
    </p:spTree>
    <p:extLst>
      <p:ext uri="{BB962C8B-B14F-4D97-AF65-F5344CB8AC3E}">
        <p14:creationId xmlns:p14="http://schemas.microsoft.com/office/powerpoint/2010/main" val="12139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09087-A575-44B2-8695-5B020F50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591" y="29755"/>
            <a:ext cx="8839200" cy="1371600"/>
          </a:xfrm>
        </p:spPr>
        <p:txBody>
          <a:bodyPr/>
          <a:lstStyle/>
          <a:p>
            <a:r>
              <a:rPr lang="en-US" sz="3200" dirty="0"/>
              <a:t>Variant Interpretation Framework Summary </a:t>
            </a:r>
            <a:br>
              <a:rPr lang="en-US" sz="3200" dirty="0"/>
            </a:br>
            <a:r>
              <a:rPr lang="en-US" sz="2133" dirty="0"/>
              <a:t>(11 questions to always ask from a variant)</a:t>
            </a:r>
            <a:br>
              <a:rPr lang="en-US" sz="3200" dirty="0"/>
            </a:b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4C59A2-7C19-4E5D-97F5-29BA636469B3}"/>
              </a:ext>
            </a:extLst>
          </p:cNvPr>
          <p:cNvGraphicFramePr>
            <a:graphicFrameLocks noGrp="1"/>
          </p:cNvGraphicFramePr>
          <p:nvPr/>
        </p:nvGraphicFramePr>
        <p:xfrm>
          <a:off x="1320801" y="1151847"/>
          <a:ext cx="9220779" cy="48463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208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5817">
                  <a:extLst>
                    <a:ext uri="{9D8B030D-6E8A-4147-A177-3AD203B41FA5}">
                      <a16:colId xmlns:a16="http://schemas.microsoft.com/office/drawing/2014/main" val="3051191195"/>
                    </a:ext>
                  </a:extLst>
                </a:gridCol>
                <a:gridCol w="2584441">
                  <a:extLst>
                    <a:ext uri="{9D8B030D-6E8A-4147-A177-3AD203B41FA5}">
                      <a16:colId xmlns:a16="http://schemas.microsoft.com/office/drawing/2014/main" val="379876922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Concept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Questions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ACMG Criteria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Allele Frequency 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(1) C</a:t>
                      </a:r>
                      <a:r>
                        <a:rPr lang="en-US" sz="1600" baseline="0" dirty="0"/>
                        <a:t>ommon or rare?</a:t>
                      </a:r>
                      <a:endParaRPr lang="en-US" sz="1600" dirty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BA1, BS1, PM2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 rowSpan="3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Computational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&amp; Predictive Data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(2) Variant Impact/Type</a:t>
                      </a:r>
                      <a:endParaRPr lang="en-US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Loss of function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In-frame indel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PVS1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PM4, BP3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(3) In-silico predictions?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    Potential splicing impact?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PP3, BP4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BP7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99412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(4) Constraint metrics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     Gene/regional level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PP2, BP1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(PM1)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193117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Functional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Knowledge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(5) Variant previously studied?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PS3, BS3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7127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(6) Residue/Domain? 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Hotspot?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PM1 (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PS1, PM5)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 rowSpan="4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Clinical Knowledge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(published,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or case/sample specific)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(7) Interpretation Databases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PP5 (PS1, PM5) 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48485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(7) Previous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ly reported cases?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PS4, BS2, BP5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9794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(8) Segregation? De novo?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PP1, BS4. PS2, PM6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210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(9) Phenotype specificity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PP4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039049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60EA4-32B0-4FE5-B530-7CAA132B4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425" y="0"/>
            <a:ext cx="10435167" cy="1371600"/>
          </a:xfrm>
        </p:spPr>
        <p:txBody>
          <a:bodyPr/>
          <a:lstStyle/>
          <a:p>
            <a:r>
              <a:rPr lang="en-US" sz="3733" dirty="0"/>
              <a:t>Missense Intolerance / Constraint Metrics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77155-E6E3-44C3-BCDB-44AD15D1A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00" y="1881909"/>
            <a:ext cx="8128000" cy="3883028"/>
          </a:xfrm>
        </p:spPr>
        <p:txBody>
          <a:bodyPr/>
          <a:lstStyle/>
          <a:p>
            <a:pPr marL="0" indent="0">
              <a:buNone/>
            </a:pPr>
            <a:r>
              <a:rPr lang="en-US" sz="2667" dirty="0"/>
              <a:t>Missense variant in a gene that has a low rate of benign missense variation and in which missense variants are a common mechanism of disease. (Uses the “missense z-score”)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ACEC0-1B2D-4C51-96C3-84FE38A532F1}"/>
              </a:ext>
            </a:extLst>
          </p:cNvPr>
          <p:cNvSpPr txBox="1"/>
          <p:nvPr/>
        </p:nvSpPr>
        <p:spPr>
          <a:xfrm>
            <a:off x="492122" y="2032525"/>
            <a:ext cx="3233237" cy="748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PP2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AFECED-5AB3-4AA7-9696-451EB25CEA69}"/>
              </a:ext>
            </a:extLst>
          </p:cNvPr>
          <p:cNvSpPr txBox="1"/>
          <p:nvPr/>
        </p:nvSpPr>
        <p:spPr>
          <a:xfrm>
            <a:off x="492122" y="4045775"/>
            <a:ext cx="3233237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BP4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67270F-92E3-49F6-B850-6D8AC9C071CD}"/>
              </a:ext>
            </a:extLst>
          </p:cNvPr>
          <p:cNvSpPr txBox="1">
            <a:spLocks/>
          </p:cNvSpPr>
          <p:nvPr/>
        </p:nvSpPr>
        <p:spPr bwMode="auto">
          <a:xfrm>
            <a:off x="3968532" y="3858059"/>
            <a:ext cx="8128000" cy="388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43840" rIns="0" bIns="60960" numCol="1" anchor="t" anchorCtr="0" compatLnSpc="1">
            <a:prstTxWarp prst="textNoShape">
              <a:avLst/>
            </a:prstTxWarp>
          </a:bodyPr>
          <a:lstStyle>
            <a:lvl1pPr marL="346075" indent="-346075" algn="l" rtl="0" eaLnBrk="0" fontAlgn="base" hangingPunct="0">
              <a:lnSpc>
                <a:spcPct val="90000"/>
              </a:lnSpc>
              <a:spcBef>
                <a:spcPts val="1500"/>
              </a:spcBef>
              <a:spcAft>
                <a:spcPct val="0"/>
              </a:spcAft>
              <a:buClr>
                <a:schemeClr val="accent2"/>
              </a:buClr>
              <a:buFont typeface="Wingdings 3" charset="0"/>
              <a:buChar char="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4538" indent="-287338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BFBFBF"/>
              </a:buClr>
              <a:buFont typeface="Wingdings 3" charset="0"/>
              <a:buChar char="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201738" indent="-287338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BFBFBF"/>
              </a:buClr>
              <a:buFont typeface="Wingdings 3" charset="0"/>
              <a:buChar char="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58938" indent="-287338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BFBFBF"/>
              </a:buClr>
              <a:buFont typeface="Wingdings 3" charset="0"/>
              <a:buChar char="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116138" indent="-287338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BFBFBF"/>
              </a:buClr>
              <a:buFont typeface="Wingdings 3" charset="0"/>
              <a:buChar char="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67" dirty="0"/>
              <a:t>Missense variant in a gene for which primarily truncating variants are known to cause disease. </a:t>
            </a:r>
          </a:p>
        </p:txBody>
      </p:sp>
    </p:spTree>
    <p:extLst>
      <p:ext uri="{BB962C8B-B14F-4D97-AF65-F5344CB8AC3E}">
        <p14:creationId xmlns:p14="http://schemas.microsoft.com/office/powerpoint/2010/main" val="1387419015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09087-A575-44B2-8695-5B020F50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591" y="29755"/>
            <a:ext cx="8839200" cy="1371600"/>
          </a:xfrm>
        </p:spPr>
        <p:txBody>
          <a:bodyPr/>
          <a:lstStyle/>
          <a:p>
            <a:r>
              <a:rPr lang="en-US" sz="3200" dirty="0"/>
              <a:t>Variant Interpretation Framework Summary </a:t>
            </a:r>
            <a:br>
              <a:rPr lang="en-US" sz="3200" dirty="0"/>
            </a:br>
            <a:r>
              <a:rPr lang="en-US" sz="2133" dirty="0"/>
              <a:t>(11 questions to always ask from a variant)</a:t>
            </a:r>
            <a:br>
              <a:rPr lang="en-US" sz="3200" dirty="0"/>
            </a:b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4C59A2-7C19-4E5D-97F5-29BA636469B3}"/>
              </a:ext>
            </a:extLst>
          </p:cNvPr>
          <p:cNvGraphicFramePr>
            <a:graphicFrameLocks noGrp="1"/>
          </p:cNvGraphicFramePr>
          <p:nvPr/>
        </p:nvGraphicFramePr>
        <p:xfrm>
          <a:off x="1320801" y="1124132"/>
          <a:ext cx="9220779" cy="48463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208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5817">
                  <a:extLst>
                    <a:ext uri="{9D8B030D-6E8A-4147-A177-3AD203B41FA5}">
                      <a16:colId xmlns:a16="http://schemas.microsoft.com/office/drawing/2014/main" val="3051191195"/>
                    </a:ext>
                  </a:extLst>
                </a:gridCol>
                <a:gridCol w="2584441">
                  <a:extLst>
                    <a:ext uri="{9D8B030D-6E8A-4147-A177-3AD203B41FA5}">
                      <a16:colId xmlns:a16="http://schemas.microsoft.com/office/drawing/2014/main" val="379876922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Concept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Questions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ACMG Criteria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Allele Frequency 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(1) C</a:t>
                      </a:r>
                      <a:r>
                        <a:rPr lang="en-US" sz="1600" baseline="0" dirty="0"/>
                        <a:t>ommon or rare?</a:t>
                      </a:r>
                      <a:endParaRPr lang="en-US" sz="1600" dirty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BA1, BS1, PM2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 rowSpan="3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Computational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&amp; Predictive Data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(2) Variant Impact/Type</a:t>
                      </a:r>
                      <a:endParaRPr lang="en-US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Loss of function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In-frame indel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PVS1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PM4, BP3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(3) In-silico predictions?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    Potential splicing impact?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PP3, BP4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BP7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99412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(4) Constraint metrics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     Gene/regional level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PP2, BP1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193117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Functional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Knowledge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(5) Residue/Domain?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Hotspot?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PM1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7127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(6) Variant previously studied?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PS3, BS3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 rowSpan="4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Clinical Knowledge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(published,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or case/sample specific)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(7) Interpretation Databases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PP5 (PS1, PM5) 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48485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(7) Previous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ly reported cases?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PS4, BS2, BP5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9794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(8) Segregation? De novo?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PP1, BS4. PS2, PM6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210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(9) Phenotype specificity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PP4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423765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8401" y="6291617"/>
            <a:ext cx="475615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UNIPROT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27563" y="110699"/>
            <a:ext cx="78263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377"/>
            <a:r>
              <a:rPr lang="en-US" sz="4267" dirty="0">
                <a:cs typeface="Arial Narrow"/>
              </a:rPr>
              <a:t>Mutational Hotspot or </a:t>
            </a:r>
          </a:p>
          <a:p>
            <a:pPr defTabSz="914377"/>
            <a:r>
              <a:rPr lang="en-US" sz="4267" dirty="0">
                <a:cs typeface="Arial Narrow"/>
              </a:rPr>
              <a:t>Critical Functional Domain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4" t="2945" r="4938" b="60234"/>
          <a:stretch/>
        </p:blipFill>
        <p:spPr bwMode="auto">
          <a:xfrm>
            <a:off x="10464800" y="177800"/>
            <a:ext cx="1422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8A9D78-BD3B-40ED-806A-D337F5BC2226}"/>
              </a:ext>
            </a:extLst>
          </p:cNvPr>
          <p:cNvSpPr txBox="1"/>
          <p:nvPr/>
        </p:nvSpPr>
        <p:spPr>
          <a:xfrm>
            <a:off x="627563" y="1826260"/>
            <a:ext cx="3233237" cy="3539430"/>
          </a:xfrm>
          <a:prstGeom prst="rect">
            <a:avLst/>
          </a:prstGeom>
          <a:solidFill>
            <a:srgbClr val="FF782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</a:rPr>
              <a:t>PM1</a:t>
            </a:r>
          </a:p>
          <a:p>
            <a:pPr algn="ctr"/>
            <a:endParaRPr lang="en-US" sz="1333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Located in a mutational hot spot and/or critical and well established functional domain (ex. Active site of an enzyme) without benign variation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19F947-1A0F-41FF-AECA-3E1BF68A6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0" y="1701801"/>
            <a:ext cx="7010400" cy="4162425"/>
          </a:xfrm>
        </p:spPr>
        <p:txBody>
          <a:bodyPr/>
          <a:lstStyle/>
          <a:p>
            <a:r>
              <a:rPr lang="en-US" sz="2400" dirty="0"/>
              <a:t>What/who determines the size or location of a mutational hotspot?</a:t>
            </a:r>
          </a:p>
          <a:p>
            <a:r>
              <a:rPr lang="en-US" sz="2400" dirty="0"/>
              <a:t>Where can I find an established functional domain for a particular gene/protein product?</a:t>
            </a:r>
          </a:p>
        </p:txBody>
      </p:sp>
    </p:spTree>
    <p:extLst>
      <p:ext uri="{BB962C8B-B14F-4D97-AF65-F5344CB8AC3E}">
        <p14:creationId xmlns:p14="http://schemas.microsoft.com/office/powerpoint/2010/main" val="133841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0C921-4B54-49D1-8813-408729FCC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310860"/>
            <a:ext cx="10032848" cy="777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FF9CC4-7A66-47D8-9D73-4004925F2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1210838"/>
            <a:ext cx="10367636" cy="6417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6FEA5F-DD17-4527-9E7C-B5BEED438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64" y="2041399"/>
            <a:ext cx="10367636" cy="33660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A4F770-692F-4FD4-98A3-2AA3913C362F}"/>
              </a:ext>
            </a:extLst>
          </p:cNvPr>
          <p:cNvSpPr/>
          <p:nvPr/>
        </p:nvSpPr>
        <p:spPr>
          <a:xfrm>
            <a:off x="984250" y="5716143"/>
            <a:ext cx="3975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https://www.uniprot.org/uniprot/P43246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FA71D8-ACF5-4E79-BDDE-28323D6D4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" y="2055206"/>
            <a:ext cx="10367636" cy="1102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F24B7D-7A8B-41FE-B096-AEA5F4C07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" y="2125238"/>
            <a:ext cx="10367636" cy="298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658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09087-A575-44B2-8695-5B020F50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591" y="29755"/>
            <a:ext cx="8839200" cy="1371600"/>
          </a:xfrm>
        </p:spPr>
        <p:txBody>
          <a:bodyPr/>
          <a:lstStyle/>
          <a:p>
            <a:r>
              <a:rPr lang="en-US" sz="3200" dirty="0"/>
              <a:t>Variant Interpretation Framework Summary </a:t>
            </a:r>
            <a:br>
              <a:rPr lang="en-US" sz="3200" dirty="0"/>
            </a:br>
            <a:r>
              <a:rPr lang="en-US" sz="2133" dirty="0"/>
              <a:t>(11 questions to always ask from a variant)</a:t>
            </a:r>
            <a:br>
              <a:rPr lang="en-US" sz="3200" dirty="0"/>
            </a:b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4C59A2-7C19-4E5D-97F5-29BA636469B3}"/>
              </a:ext>
            </a:extLst>
          </p:cNvPr>
          <p:cNvGraphicFramePr>
            <a:graphicFrameLocks noGrp="1"/>
          </p:cNvGraphicFramePr>
          <p:nvPr/>
        </p:nvGraphicFramePr>
        <p:xfrm>
          <a:off x="1320801" y="1124132"/>
          <a:ext cx="9220779" cy="48463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208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5817">
                  <a:extLst>
                    <a:ext uri="{9D8B030D-6E8A-4147-A177-3AD203B41FA5}">
                      <a16:colId xmlns:a16="http://schemas.microsoft.com/office/drawing/2014/main" val="3051191195"/>
                    </a:ext>
                  </a:extLst>
                </a:gridCol>
                <a:gridCol w="2584441">
                  <a:extLst>
                    <a:ext uri="{9D8B030D-6E8A-4147-A177-3AD203B41FA5}">
                      <a16:colId xmlns:a16="http://schemas.microsoft.com/office/drawing/2014/main" val="379876922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Concept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Questions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ACMG Criteria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Allele Frequency 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(1) C</a:t>
                      </a:r>
                      <a:r>
                        <a:rPr lang="en-US" sz="1600" baseline="0" dirty="0"/>
                        <a:t>ommon or rare?</a:t>
                      </a:r>
                      <a:endParaRPr lang="en-US" sz="1600" dirty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BA1, BS1, PM2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 rowSpan="3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Computational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&amp; Predictive Data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(2) Variant Impact/Type</a:t>
                      </a:r>
                      <a:endParaRPr lang="en-US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Loss of function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In-frame indel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PVS1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PM4, BP3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(3) In-silico predictions?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    Potential splicing impact?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PP3, BP4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BP7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99412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(4) Constraint metrics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     Gene/regional level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PP2, BP1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193117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Functional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Knowledge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(5) Residue/Domain?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Hotspot?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PM1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7127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(6) Variant effect functionally studied?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PS3, BS3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 rowSpan="4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Clinical Knowledge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(published,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or case/sample specific)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(7) Interpretation Databases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PP5 (PS1, PM5) 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48485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(7) Previous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ly reported cases?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PS4, BS2, BP5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9794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(8) Segregation? De novo?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PP1, BS4. PS2, PM6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210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(9) Phenotype specificity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PP4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09617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0" y="227829"/>
            <a:ext cx="7826375" cy="855552"/>
          </a:xfrm>
        </p:spPr>
        <p:txBody>
          <a:bodyPr/>
          <a:lstStyle/>
          <a:p>
            <a:pPr algn="ctr"/>
            <a:r>
              <a:rPr lang="en-US" dirty="0">
                <a:cs typeface="Arial Narrow"/>
              </a:rPr>
              <a:t>Functional Evidence: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1" y="6291617"/>
            <a:ext cx="475615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Richards CS et al. </a:t>
            </a:r>
            <a:r>
              <a:rPr lang="en-US" sz="1400" b="1" i="1" dirty="0">
                <a:solidFill>
                  <a:schemeClr val="bg1"/>
                </a:solidFill>
              </a:rPr>
              <a:t>Gen Med. </a:t>
            </a:r>
            <a:r>
              <a:rPr lang="en-US" sz="1400" b="1" dirty="0">
                <a:solidFill>
                  <a:schemeClr val="bg1"/>
                </a:solidFill>
              </a:rPr>
              <a:t>2015;17:405-423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122453"/>
            <a:ext cx="1676400" cy="139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141" y="147633"/>
            <a:ext cx="2004060" cy="147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FBD495-03CF-44B0-8177-62D83208CFC9}"/>
              </a:ext>
            </a:extLst>
          </p:cNvPr>
          <p:cNvSpPr txBox="1"/>
          <p:nvPr/>
        </p:nvSpPr>
        <p:spPr>
          <a:xfrm>
            <a:off x="492121" y="1600200"/>
            <a:ext cx="3184691" cy="748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PS3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2B6E04-8F2D-4A14-BCEE-D7E111FAC098}"/>
              </a:ext>
            </a:extLst>
          </p:cNvPr>
          <p:cNvSpPr txBox="1"/>
          <p:nvPr/>
        </p:nvSpPr>
        <p:spPr>
          <a:xfrm>
            <a:off x="466722" y="4905649"/>
            <a:ext cx="3233237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BS3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12C024-25EA-4E25-9F1D-3C526C8B9F96}"/>
              </a:ext>
            </a:extLst>
          </p:cNvPr>
          <p:cNvSpPr txBox="1"/>
          <p:nvPr/>
        </p:nvSpPr>
        <p:spPr>
          <a:xfrm>
            <a:off x="3860801" y="1470615"/>
            <a:ext cx="6807200" cy="304698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Well-established in vitro or in vivo functional studies supportive of a damaging effect on the gene or gene product.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Functional studies that have been validated and shown to be reproducible and robust in a clinical diagnostic laboratory setting are considered the most well established.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460DF0-AA2F-48FB-83E5-7E7B94955FA5}"/>
              </a:ext>
            </a:extLst>
          </p:cNvPr>
          <p:cNvSpPr txBox="1"/>
          <p:nvPr/>
        </p:nvSpPr>
        <p:spPr>
          <a:xfrm>
            <a:off x="3860801" y="4877406"/>
            <a:ext cx="7864479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Well-established in vitro or in vivo functional studies show no damaging effect on protein function or splicing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78DF34-D141-42D8-AF94-5141F04A0F67}"/>
              </a:ext>
            </a:extLst>
          </p:cNvPr>
          <p:cNvSpPr txBox="1"/>
          <p:nvPr/>
        </p:nvSpPr>
        <p:spPr>
          <a:xfrm>
            <a:off x="29883" y="2701913"/>
            <a:ext cx="12191999" cy="181569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733" b="1" dirty="0"/>
              <a:t>What defines a “well established” functional </a:t>
            </a:r>
          </a:p>
          <a:p>
            <a:pPr algn="ctr"/>
            <a:r>
              <a:rPr lang="en-US" sz="3733" b="1" dirty="0"/>
              <a:t>study or assay?</a:t>
            </a:r>
          </a:p>
          <a:p>
            <a:pPr algn="ctr"/>
            <a:r>
              <a:rPr lang="en-US" sz="3733" b="1" dirty="0"/>
              <a:t>How reliable? This is not simple. </a:t>
            </a:r>
          </a:p>
        </p:txBody>
      </p:sp>
    </p:spTree>
    <p:extLst>
      <p:ext uri="{BB962C8B-B14F-4D97-AF65-F5344CB8AC3E}">
        <p14:creationId xmlns:p14="http://schemas.microsoft.com/office/powerpoint/2010/main" val="100052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3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0612" y="4049795"/>
            <a:ext cx="1769687" cy="230832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Test Request</a:t>
            </a:r>
            <a:r>
              <a:rPr lang="en-US" dirty="0"/>
              <a:t> Patient and physician</a:t>
            </a:r>
          </a:p>
          <a:p>
            <a:r>
              <a:rPr lang="en-US" dirty="0"/>
              <a:t>request genome sequencing</a:t>
            </a:r>
          </a:p>
          <a:p>
            <a:r>
              <a:rPr lang="en-US" dirty="0"/>
              <a:t>for heritable disease through</a:t>
            </a:r>
          </a:p>
          <a:p>
            <a:r>
              <a:rPr lang="en-US" dirty="0"/>
              <a:t>EMR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23556" y="4077105"/>
            <a:ext cx="2606941" cy="1477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Review by Genetic</a:t>
            </a:r>
          </a:p>
          <a:p>
            <a:r>
              <a:rPr lang="en-US" b="1" dirty="0"/>
              <a:t>Test Consultation Service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Genetic Counselor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Molecular Pathologist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Medical Geneticist</a:t>
            </a:r>
          </a:p>
        </p:txBody>
      </p:sp>
      <p:graphicFrame>
        <p:nvGraphicFramePr>
          <p:cNvPr id="13" name="Content Placeholder 5"/>
          <p:cNvGraphicFramePr>
            <a:graphicFrameLocks noChangeAspect="1"/>
          </p:cNvGraphicFramePr>
          <p:nvPr/>
        </p:nvGraphicFramePr>
        <p:xfrm>
          <a:off x="6981275" y="1318011"/>
          <a:ext cx="3582840" cy="3110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981275" y="4104290"/>
            <a:ext cx="3582840" cy="175432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Establish questions being posed by</a:t>
            </a:r>
          </a:p>
          <a:p>
            <a:r>
              <a:rPr lang="en-US" b="1" dirty="0"/>
              <a:t>patient and treating team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Genetic?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Candidate variants and analysis approach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Clinical use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6603186" y="2594366"/>
            <a:ext cx="406450" cy="5052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U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85" y="1840029"/>
            <a:ext cx="2173776" cy="1995527"/>
          </a:xfrm>
          <a:prstGeom prst="rect">
            <a:avLst/>
          </a:prstGeom>
        </p:spPr>
      </p:pic>
      <p:pic>
        <p:nvPicPr>
          <p:cNvPr id="7" name="Picture 6" descr="stanford_md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r="17876"/>
          <a:stretch/>
        </p:blipFill>
        <p:spPr>
          <a:xfrm>
            <a:off x="1579488" y="2073274"/>
            <a:ext cx="2290048" cy="1552863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992916" y="2594366"/>
            <a:ext cx="406450" cy="5052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FF36150-7329-9145-A2DD-2BD4FF4E5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48" y="16249"/>
            <a:ext cx="10435167" cy="1371600"/>
          </a:xfrm>
        </p:spPr>
        <p:txBody>
          <a:bodyPr/>
          <a:lstStyle/>
          <a:p>
            <a:r>
              <a:rPr lang="en-US" dirty="0"/>
              <a:t>Virtual Workflow for Clinical Genetics</a:t>
            </a:r>
          </a:p>
        </p:txBody>
      </p:sp>
    </p:spTree>
    <p:extLst>
      <p:ext uri="{BB962C8B-B14F-4D97-AF65-F5344CB8AC3E}">
        <p14:creationId xmlns:p14="http://schemas.microsoft.com/office/powerpoint/2010/main" val="20753625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09087-A575-44B2-8695-5B020F50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591" y="29755"/>
            <a:ext cx="8839200" cy="1371600"/>
          </a:xfrm>
        </p:spPr>
        <p:txBody>
          <a:bodyPr/>
          <a:lstStyle/>
          <a:p>
            <a:r>
              <a:rPr lang="en-US" sz="3200" dirty="0"/>
              <a:t>Variant Interpretation Framework Summary </a:t>
            </a:r>
            <a:br>
              <a:rPr lang="en-US" sz="3200" dirty="0"/>
            </a:br>
            <a:r>
              <a:rPr lang="en-US" sz="2133" dirty="0"/>
              <a:t>(11 questions to always ask from a variant)</a:t>
            </a:r>
            <a:br>
              <a:rPr lang="en-US" sz="3200" dirty="0"/>
            </a:b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4C59A2-7C19-4E5D-97F5-29BA636469B3}"/>
              </a:ext>
            </a:extLst>
          </p:cNvPr>
          <p:cNvGraphicFramePr>
            <a:graphicFrameLocks noGrp="1"/>
          </p:cNvGraphicFramePr>
          <p:nvPr/>
        </p:nvGraphicFramePr>
        <p:xfrm>
          <a:off x="1320801" y="1124132"/>
          <a:ext cx="9220779" cy="52120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208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5817">
                  <a:extLst>
                    <a:ext uri="{9D8B030D-6E8A-4147-A177-3AD203B41FA5}">
                      <a16:colId xmlns:a16="http://schemas.microsoft.com/office/drawing/2014/main" val="3051191195"/>
                    </a:ext>
                  </a:extLst>
                </a:gridCol>
                <a:gridCol w="2584441">
                  <a:extLst>
                    <a:ext uri="{9D8B030D-6E8A-4147-A177-3AD203B41FA5}">
                      <a16:colId xmlns:a16="http://schemas.microsoft.com/office/drawing/2014/main" val="379876922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Concept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Questions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ACMG Criteria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Allele Frequency 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(1) C</a:t>
                      </a:r>
                      <a:r>
                        <a:rPr lang="en-US" sz="1600" baseline="0" dirty="0"/>
                        <a:t>ommon or rare?</a:t>
                      </a:r>
                      <a:endParaRPr lang="en-US" sz="1600" dirty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BA1, BS1, PM2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 rowSpan="3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Computational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&amp; Predictive Data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(2) Variant Impact/Type</a:t>
                      </a:r>
                      <a:endParaRPr lang="en-US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Loss of function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In-frame indel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PVS1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PM4, BP3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(3) In-silico predictions?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    Potential splicing impact?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PP3, BP4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BP7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99412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(4) Constraint metrics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     Gene/regional level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PP2, BP1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193117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Functional</a:t>
                      </a:r>
                      <a:r>
                        <a:rPr lang="en-US" sz="1900" baseline="0" dirty="0">
                          <a:solidFill>
                            <a:schemeClr val="tx1"/>
                          </a:solidFill>
                        </a:rPr>
                        <a:t> Knowledge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(5) Residue/Domain?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Hotspot?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PM1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7127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(6) Variant effect functionally studied?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PS3, BS3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 rowSpan="5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Clinical Knowledge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(published,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or case/sample specific)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(7) Interpretation Databases - ClinVar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C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strike="sngStrike" baseline="0" dirty="0">
                          <a:solidFill>
                            <a:schemeClr val="tx1"/>
                          </a:solidFill>
                        </a:rPr>
                        <a:t>PP5 ,</a:t>
                      </a:r>
                      <a:r>
                        <a:rPr lang="en-US" sz="1600" strike="noStrik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PM5, PS1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C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48485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(8) Previous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ly reported cases?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PS4, BS2, BP5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9794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(9) Phenotype specificity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PP4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210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(10) Segregation? De novo?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PP1, BS4. PS2, PM6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(11) Trans / cis observations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PM3, BP2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54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894289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2182814" y="-198120"/>
            <a:ext cx="78263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914377"/>
            <a:r>
              <a:rPr lang="en-US" dirty="0">
                <a:solidFill>
                  <a:srgbClr val="FF782D"/>
                </a:solidFill>
              </a:rPr>
              <a:t>Knowledge Databases \ Previous Interpretations – ClinVar, HGMD </a:t>
            </a:r>
            <a:endParaRPr lang="en-US" dirty="0">
              <a:solidFill>
                <a:srgbClr val="FF782D"/>
              </a:solidFill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80493" y="3796074"/>
            <a:ext cx="428116" cy="44584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55131" y="3796074"/>
            <a:ext cx="428116" cy="44584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582343" y="2968854"/>
            <a:ext cx="428116" cy="44584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50813" y="5365046"/>
            <a:ext cx="428116" cy="44584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B38ACF-118D-4A05-8D2F-426C1EB352DE}"/>
              </a:ext>
            </a:extLst>
          </p:cNvPr>
          <p:cNvSpPr/>
          <p:nvPr/>
        </p:nvSpPr>
        <p:spPr>
          <a:xfrm>
            <a:off x="1930401" y="1334937"/>
            <a:ext cx="8767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Variant of Interest: NM_000249.3(MLH1):c.1038G&gt;T (p.</a:t>
            </a:r>
            <a:r>
              <a:rPr lang="en-US" b="1" dirty="0"/>
              <a:t>Gln346</a:t>
            </a:r>
            <a:r>
              <a:rPr lang="en-US" dirty="0"/>
              <a:t>His) (p.</a:t>
            </a:r>
            <a:r>
              <a:rPr lang="en-US" b="1" dirty="0">
                <a:solidFill>
                  <a:srgbClr val="FF0000"/>
                </a:solidFill>
              </a:rPr>
              <a:t>Q346</a:t>
            </a:r>
            <a:r>
              <a:rPr lang="en-US" dirty="0"/>
              <a:t>H)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A7E182-D0FC-4F58-8336-3AD2CBAA2F47}"/>
              </a:ext>
            </a:extLst>
          </p:cNvPr>
          <p:cNvSpPr/>
          <p:nvPr/>
        </p:nvSpPr>
        <p:spPr>
          <a:xfrm>
            <a:off x="3914554" y="1859707"/>
            <a:ext cx="80742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Reputable source recently </a:t>
            </a:r>
            <a:r>
              <a:rPr lang="en-US" sz="2400" b="1" u="sng" dirty="0"/>
              <a:t>reports variant as pathogenic, but the evidence is not available </a:t>
            </a:r>
            <a:r>
              <a:rPr lang="en-US" sz="2400" dirty="0"/>
              <a:t>to the laboratory to perform an independent evaluation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9E027C-BB34-43E7-A03D-1CEA2B03C0BA}"/>
              </a:ext>
            </a:extLst>
          </p:cNvPr>
          <p:cNvSpPr txBox="1"/>
          <p:nvPr/>
        </p:nvSpPr>
        <p:spPr>
          <a:xfrm>
            <a:off x="566195" y="1983076"/>
            <a:ext cx="3233237" cy="748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PP5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5E1D4D-CA5E-407F-B9B1-E163103F994C}"/>
              </a:ext>
            </a:extLst>
          </p:cNvPr>
          <p:cNvSpPr txBox="1"/>
          <p:nvPr/>
        </p:nvSpPr>
        <p:spPr>
          <a:xfrm>
            <a:off x="566195" y="3594583"/>
            <a:ext cx="3233237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BP6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367289-A7D8-48CB-9D1A-D5F4649ED865}"/>
              </a:ext>
            </a:extLst>
          </p:cNvPr>
          <p:cNvSpPr/>
          <p:nvPr/>
        </p:nvSpPr>
        <p:spPr>
          <a:xfrm>
            <a:off x="3914553" y="3511052"/>
            <a:ext cx="80742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Reputable source recently </a:t>
            </a:r>
            <a:r>
              <a:rPr lang="en-US" sz="2400" b="1" u="sng" dirty="0"/>
              <a:t>reports variant as benign </a:t>
            </a:r>
          </a:p>
          <a:p>
            <a:r>
              <a:rPr lang="en-US" sz="2400" b="1" u="sng" dirty="0"/>
              <a:t>but the evidence is not available </a:t>
            </a:r>
            <a:r>
              <a:rPr lang="en-US" sz="2400" dirty="0"/>
              <a:t>to the laboratory to perform an independent evaluation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1C4F6E-A42D-477A-BD70-C9754F591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4945837"/>
            <a:ext cx="9351740" cy="9042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483AE5-6B20-4DF9-8009-29DBA900E8D7}"/>
              </a:ext>
            </a:extLst>
          </p:cNvPr>
          <p:cNvSpPr/>
          <p:nvPr/>
        </p:nvSpPr>
        <p:spPr>
          <a:xfrm>
            <a:off x="101601" y="3169176"/>
            <a:ext cx="11988799" cy="2911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CA9708-8CC7-49BE-9ED7-76F2335B7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380" y="3162113"/>
            <a:ext cx="7180904" cy="291179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60B3453-CFC0-41BD-83D5-1838BE260BB9}"/>
              </a:ext>
            </a:extLst>
          </p:cNvPr>
          <p:cNvCxnSpPr/>
          <p:nvPr/>
        </p:nvCxnSpPr>
        <p:spPr>
          <a:xfrm>
            <a:off x="1524000" y="2413000"/>
            <a:ext cx="1422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F451542-06F8-4DD3-87D0-4DBB214CB625}"/>
              </a:ext>
            </a:extLst>
          </p:cNvPr>
          <p:cNvSpPr txBox="1"/>
          <p:nvPr/>
        </p:nvSpPr>
        <p:spPr>
          <a:xfrm>
            <a:off x="914401" y="6318092"/>
            <a:ext cx="475615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http://clinvar.com/</a:t>
            </a:r>
          </a:p>
        </p:txBody>
      </p:sp>
    </p:spTree>
    <p:extLst>
      <p:ext uri="{BB962C8B-B14F-4D97-AF65-F5344CB8AC3E}">
        <p14:creationId xmlns:p14="http://schemas.microsoft.com/office/powerpoint/2010/main" val="333107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1" y="6318092"/>
            <a:ext cx="475615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http://clinvar.com/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182814" y="-198120"/>
            <a:ext cx="78263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914377"/>
            <a:r>
              <a:rPr lang="en-US" dirty="0">
                <a:solidFill>
                  <a:srgbClr val="FF782D"/>
                </a:solidFill>
              </a:rPr>
              <a:t>Knowledge Databases \ Previous Interpretations – ClinVar, HGMD </a:t>
            </a:r>
            <a:endParaRPr lang="en-US" dirty="0">
              <a:solidFill>
                <a:srgbClr val="FF782D"/>
              </a:solidFill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80493" y="3796074"/>
            <a:ext cx="428116" cy="44584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55131" y="3796074"/>
            <a:ext cx="428116" cy="44584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582343" y="2968854"/>
            <a:ext cx="428116" cy="44584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50813" y="5365046"/>
            <a:ext cx="428116" cy="44584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B38ACF-118D-4A05-8D2F-426C1EB352DE}"/>
              </a:ext>
            </a:extLst>
          </p:cNvPr>
          <p:cNvSpPr/>
          <p:nvPr/>
        </p:nvSpPr>
        <p:spPr>
          <a:xfrm>
            <a:off x="518247" y="1306798"/>
            <a:ext cx="11205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Variant of Interest: NM_000249.3(MLH1):c.1038G&gt;T (p.</a:t>
            </a:r>
            <a:r>
              <a:rPr lang="en-US" sz="2400" b="1" dirty="0"/>
              <a:t>Gln346</a:t>
            </a:r>
            <a:r>
              <a:rPr lang="en-US" sz="2400" dirty="0"/>
              <a:t>His) (p.</a:t>
            </a:r>
            <a:r>
              <a:rPr lang="en-US" sz="2400" b="1" dirty="0">
                <a:solidFill>
                  <a:srgbClr val="FF0000"/>
                </a:solidFill>
              </a:rPr>
              <a:t>Q346H</a:t>
            </a:r>
            <a:r>
              <a:rPr lang="en-US" sz="2400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BDAFDE-952C-4A0B-847A-6DF46C77FD38}"/>
              </a:ext>
            </a:extLst>
          </p:cNvPr>
          <p:cNvSpPr txBox="1"/>
          <p:nvPr/>
        </p:nvSpPr>
        <p:spPr>
          <a:xfrm>
            <a:off x="518247" y="2308047"/>
            <a:ext cx="3233237" cy="748988"/>
          </a:xfrm>
          <a:prstGeom prst="rect">
            <a:avLst/>
          </a:prstGeom>
          <a:solidFill>
            <a:srgbClr val="FF782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PM5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5357D8-399D-4420-BEF4-9C3A2456973D}"/>
              </a:ext>
            </a:extLst>
          </p:cNvPr>
          <p:cNvSpPr txBox="1"/>
          <p:nvPr/>
        </p:nvSpPr>
        <p:spPr>
          <a:xfrm>
            <a:off x="518247" y="4233633"/>
            <a:ext cx="3233237" cy="748988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PS1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A6E04F-B998-4275-96EC-643747ED61FA}"/>
              </a:ext>
            </a:extLst>
          </p:cNvPr>
          <p:cNvSpPr/>
          <p:nvPr/>
        </p:nvSpPr>
        <p:spPr>
          <a:xfrm>
            <a:off x="4146549" y="418792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Same amino acid change as a previously</a:t>
            </a:r>
          </a:p>
          <a:p>
            <a:r>
              <a:rPr lang="en-US" sz="2400" dirty="0"/>
              <a:t>established pathogenic variant regardless of nucleotide change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EEE8FE-EB4B-4B91-AE15-7FD6B2A7E3F5}"/>
              </a:ext>
            </a:extLst>
          </p:cNvPr>
          <p:cNvSpPr/>
          <p:nvPr/>
        </p:nvSpPr>
        <p:spPr>
          <a:xfrm>
            <a:off x="4146550" y="2263921"/>
            <a:ext cx="77412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Missense change at an amino acid residue</a:t>
            </a:r>
          </a:p>
          <a:p>
            <a:r>
              <a:rPr lang="en-US" sz="2400" dirty="0"/>
              <a:t>where a different missense change previously</a:t>
            </a:r>
          </a:p>
          <a:p>
            <a:r>
              <a:rPr lang="en-US" sz="2400" dirty="0"/>
              <a:t>established as pathogenic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FE07CE-8EB7-4D45-AC2A-AA88438C3FC3}"/>
              </a:ext>
            </a:extLst>
          </p:cNvPr>
          <p:cNvSpPr/>
          <p:nvPr/>
        </p:nvSpPr>
        <p:spPr>
          <a:xfrm>
            <a:off x="4146550" y="3435937"/>
            <a:ext cx="11205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c.1037A&gt;G (p.</a:t>
            </a:r>
            <a:r>
              <a:rPr lang="en-US" sz="2400" b="1" dirty="0"/>
              <a:t>Gln346</a:t>
            </a:r>
            <a:r>
              <a:rPr lang="en-US" sz="2400" u="sng" dirty="0"/>
              <a:t>Arg</a:t>
            </a:r>
            <a:r>
              <a:rPr lang="en-US" sz="2400" dirty="0"/>
              <a:t>) (p.</a:t>
            </a:r>
            <a:r>
              <a:rPr lang="en-US" sz="2400" b="1" dirty="0">
                <a:solidFill>
                  <a:srgbClr val="FF0000"/>
                </a:solidFill>
              </a:rPr>
              <a:t>Q346</a:t>
            </a:r>
            <a:r>
              <a:rPr lang="en-US" sz="2400" u="sng" dirty="0">
                <a:solidFill>
                  <a:srgbClr val="002060"/>
                </a:solidFill>
              </a:rPr>
              <a:t>R</a:t>
            </a:r>
            <a:r>
              <a:rPr lang="en-US" sz="2400" dirty="0"/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9A366C-4579-4677-99DB-584D5C46DF8C}"/>
              </a:ext>
            </a:extLst>
          </p:cNvPr>
          <p:cNvSpPr/>
          <p:nvPr/>
        </p:nvSpPr>
        <p:spPr>
          <a:xfrm>
            <a:off x="4146549" y="5446110"/>
            <a:ext cx="11205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c.1038G&gt;(p.</a:t>
            </a:r>
            <a:r>
              <a:rPr lang="en-US" sz="2400" b="1" dirty="0"/>
              <a:t>Gln346</a:t>
            </a:r>
            <a:r>
              <a:rPr lang="en-US" sz="2400" dirty="0"/>
              <a:t>His) (p.</a:t>
            </a:r>
            <a:r>
              <a:rPr lang="en-US" sz="2400" b="1" dirty="0">
                <a:solidFill>
                  <a:srgbClr val="FF0000"/>
                </a:solidFill>
              </a:rPr>
              <a:t>Q346H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4446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09087-A575-44B2-8695-5B020F50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591" y="29755"/>
            <a:ext cx="8839200" cy="1371600"/>
          </a:xfrm>
        </p:spPr>
        <p:txBody>
          <a:bodyPr/>
          <a:lstStyle/>
          <a:p>
            <a:r>
              <a:rPr lang="en-US" sz="3200" dirty="0"/>
              <a:t>Variant Interpretation Framework Summary </a:t>
            </a:r>
            <a:br>
              <a:rPr lang="en-US" sz="3200" dirty="0"/>
            </a:br>
            <a:r>
              <a:rPr lang="en-US" sz="2133" dirty="0"/>
              <a:t>(11 questions to always ask from a variant)</a:t>
            </a:r>
            <a:br>
              <a:rPr lang="en-US" sz="3200" dirty="0"/>
            </a:b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4C59A2-7C19-4E5D-97F5-29BA636469B3}"/>
              </a:ext>
            </a:extLst>
          </p:cNvPr>
          <p:cNvGraphicFramePr>
            <a:graphicFrameLocks noGrp="1"/>
          </p:cNvGraphicFramePr>
          <p:nvPr/>
        </p:nvGraphicFramePr>
        <p:xfrm>
          <a:off x="1320801" y="1124132"/>
          <a:ext cx="9220779" cy="52120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208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5817">
                  <a:extLst>
                    <a:ext uri="{9D8B030D-6E8A-4147-A177-3AD203B41FA5}">
                      <a16:colId xmlns:a16="http://schemas.microsoft.com/office/drawing/2014/main" val="3051191195"/>
                    </a:ext>
                  </a:extLst>
                </a:gridCol>
                <a:gridCol w="2584441">
                  <a:extLst>
                    <a:ext uri="{9D8B030D-6E8A-4147-A177-3AD203B41FA5}">
                      <a16:colId xmlns:a16="http://schemas.microsoft.com/office/drawing/2014/main" val="379876922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Concept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Questions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ACMG Criteria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Allele Frequency 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(1) C</a:t>
                      </a:r>
                      <a:r>
                        <a:rPr lang="en-US" sz="1600" baseline="0" dirty="0"/>
                        <a:t>ommon or rare?</a:t>
                      </a:r>
                      <a:endParaRPr lang="en-US" sz="1600" dirty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BA1, BS1, PM2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 rowSpan="3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Computational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&amp; Predictive Data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(2) Variant Impact/Type</a:t>
                      </a:r>
                      <a:endParaRPr lang="en-US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Loss of function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In-frame indel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PVS1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PM4, BP3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(3) In-silico predictions?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    Potential splicing impact?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PP3, BP4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BP7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99412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(4) Constraint metrics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     Gene/regional level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PP2, BP1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193117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Functional</a:t>
                      </a:r>
                      <a:r>
                        <a:rPr lang="en-US" sz="1900" baseline="0" dirty="0">
                          <a:solidFill>
                            <a:schemeClr val="tx1"/>
                          </a:solidFill>
                        </a:rPr>
                        <a:t> Knowledge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(5) Residue/Domain?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Hotspot?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PM1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7127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(6) Variant effect functionally studied?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PS3, BS3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 rowSpan="5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Clinical Knowledge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(published,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or case/sample specific)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(7) Interpretation Databases - ClinVar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strike="sngStrike" baseline="0" dirty="0">
                          <a:solidFill>
                            <a:schemeClr val="tx1"/>
                          </a:solidFill>
                        </a:rPr>
                        <a:t>PP5 ,</a:t>
                      </a:r>
                      <a:r>
                        <a:rPr lang="en-US" sz="1600" strike="noStrik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PM5, PS1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48485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(8) Previous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ly reported cases?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C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PS4, BS2, BP5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C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9794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(9) Phenotype specificity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PP4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210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(10) Segregation? De novo?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PP1, BS4. PS2, PM6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(11) Trans / cis observations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PM3, BP2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54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440563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09087-A575-44B2-8695-5B020F50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591" y="29755"/>
            <a:ext cx="8839200" cy="1371600"/>
          </a:xfrm>
        </p:spPr>
        <p:txBody>
          <a:bodyPr/>
          <a:lstStyle/>
          <a:p>
            <a:r>
              <a:rPr lang="en-US" sz="3200" dirty="0"/>
              <a:t>Variant Interpretation Framework Summary </a:t>
            </a:r>
            <a:br>
              <a:rPr lang="en-US" sz="3200" dirty="0"/>
            </a:br>
            <a:r>
              <a:rPr lang="en-US" sz="2133" dirty="0"/>
              <a:t>(11 questions to always ask from a variant)</a:t>
            </a:r>
            <a:br>
              <a:rPr lang="en-US" sz="3200" dirty="0"/>
            </a:b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4C59A2-7C19-4E5D-97F5-29BA636469B3}"/>
              </a:ext>
            </a:extLst>
          </p:cNvPr>
          <p:cNvGraphicFramePr>
            <a:graphicFrameLocks noGrp="1"/>
          </p:cNvGraphicFramePr>
          <p:nvPr/>
        </p:nvGraphicFramePr>
        <p:xfrm>
          <a:off x="1320801" y="1124132"/>
          <a:ext cx="9220779" cy="52120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208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5817">
                  <a:extLst>
                    <a:ext uri="{9D8B030D-6E8A-4147-A177-3AD203B41FA5}">
                      <a16:colId xmlns:a16="http://schemas.microsoft.com/office/drawing/2014/main" val="3051191195"/>
                    </a:ext>
                  </a:extLst>
                </a:gridCol>
                <a:gridCol w="2584441">
                  <a:extLst>
                    <a:ext uri="{9D8B030D-6E8A-4147-A177-3AD203B41FA5}">
                      <a16:colId xmlns:a16="http://schemas.microsoft.com/office/drawing/2014/main" val="379876922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Concept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Questions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ACMG Criteria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Allele Frequency 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(1) C</a:t>
                      </a:r>
                      <a:r>
                        <a:rPr lang="en-US" sz="1600" baseline="0" dirty="0"/>
                        <a:t>ommon or rare?</a:t>
                      </a:r>
                      <a:endParaRPr lang="en-US" sz="1600" dirty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BA1, BS1, PM2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 rowSpan="3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Computational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&amp; Predictive Data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(2) Variant Impact/Type</a:t>
                      </a:r>
                      <a:endParaRPr lang="en-US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Loss of function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In-frame indel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PVS1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PM4, BP3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(3) In-silico predictions?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    Potential splicing impact?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PP3, BP4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BP7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99412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(4) Constraint metrics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     Gene/regional level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PP2, BP1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193117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Functional</a:t>
                      </a:r>
                      <a:r>
                        <a:rPr lang="en-US" sz="1900" baseline="0" dirty="0">
                          <a:solidFill>
                            <a:schemeClr val="tx1"/>
                          </a:solidFill>
                        </a:rPr>
                        <a:t> Knowledge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(5) Residue/Domain?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Hotspot?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PM1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7127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(6) Variant effect functionally studied?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PS3, BS3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 rowSpan="5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Clinical Knowledge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(published,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or case/sample specific)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(7) Interpretation Databases - ClinVar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strike="sngStrike" baseline="0" dirty="0">
                          <a:solidFill>
                            <a:schemeClr val="tx1"/>
                          </a:solidFill>
                        </a:rPr>
                        <a:t>PP5 ,</a:t>
                      </a:r>
                      <a:r>
                        <a:rPr lang="en-US" sz="1600" strike="noStrik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PM5, PS1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48485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(8) Previous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ly reported cases?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PS4, BS2,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9794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(9) Phenotype specificity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C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PP4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C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210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(10) Segregation? De novo?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PP1, BS4. PS2, PM6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(11) Trans / cis observations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PM3, BP2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54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4621523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57A4B-A8FB-4DF7-91BE-8723B055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1" y="0"/>
            <a:ext cx="8163991" cy="1371600"/>
          </a:xfrm>
        </p:spPr>
        <p:txBody>
          <a:bodyPr/>
          <a:lstStyle/>
          <a:p>
            <a:r>
              <a:rPr lang="en-US" dirty="0"/>
              <a:t>Specific Phenotype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22337-490A-442B-857E-D3E59400A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658" y="1701801"/>
            <a:ext cx="10430933" cy="4416425"/>
          </a:xfrm>
        </p:spPr>
        <p:txBody>
          <a:bodyPr/>
          <a:lstStyle/>
          <a:p>
            <a:r>
              <a:rPr lang="en-US" sz="2667" dirty="0"/>
              <a:t>Patient’s phenotype or family history is highly specific for a disease with a single mono genetic etiology.</a:t>
            </a:r>
          </a:p>
          <a:p>
            <a:r>
              <a:rPr lang="en-US" sz="2667" dirty="0"/>
              <a:t>Disorders with specific biochemical findings are easier to account for in this criterion than those with non-specific phenotype like “neurodevelopmental delays” or “dysmorphologies”. </a:t>
            </a:r>
          </a:p>
          <a:p>
            <a:r>
              <a:rPr lang="en-US" sz="2667" dirty="0"/>
              <a:t>Functional evidence from patient-derived material best reflects the organismal phenotype and, in general, it would be better to use this evidence to satisfy PP4 (specific phenotype) </a:t>
            </a:r>
          </a:p>
          <a:p>
            <a:endParaRPr lang="en-US" sz="2667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6BBF6A-55C6-43E0-849B-F432C00771BB}"/>
              </a:ext>
            </a:extLst>
          </p:cNvPr>
          <p:cNvSpPr txBox="1"/>
          <p:nvPr/>
        </p:nvSpPr>
        <p:spPr>
          <a:xfrm>
            <a:off x="406400" y="620257"/>
            <a:ext cx="2336800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PP4</a:t>
            </a:r>
          </a:p>
        </p:txBody>
      </p:sp>
    </p:spTree>
    <p:extLst>
      <p:ext uri="{BB962C8B-B14F-4D97-AF65-F5344CB8AC3E}">
        <p14:creationId xmlns:p14="http://schemas.microsoft.com/office/powerpoint/2010/main" val="500375262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09087-A575-44B2-8695-5B020F50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591" y="29755"/>
            <a:ext cx="8839200" cy="1371600"/>
          </a:xfrm>
        </p:spPr>
        <p:txBody>
          <a:bodyPr/>
          <a:lstStyle/>
          <a:p>
            <a:r>
              <a:rPr lang="en-US" sz="3200" dirty="0"/>
              <a:t>Variant Interpretation Framework Summary </a:t>
            </a:r>
            <a:br>
              <a:rPr lang="en-US" sz="3200" dirty="0"/>
            </a:br>
            <a:r>
              <a:rPr lang="en-US" sz="2133" dirty="0"/>
              <a:t>(11 questions to always ask from a variant)</a:t>
            </a:r>
            <a:br>
              <a:rPr lang="en-US" sz="3200" dirty="0"/>
            </a:b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4C59A2-7C19-4E5D-97F5-29BA636469B3}"/>
              </a:ext>
            </a:extLst>
          </p:cNvPr>
          <p:cNvGraphicFramePr>
            <a:graphicFrameLocks noGrp="1"/>
          </p:cNvGraphicFramePr>
          <p:nvPr/>
        </p:nvGraphicFramePr>
        <p:xfrm>
          <a:off x="1320801" y="1124132"/>
          <a:ext cx="9220779" cy="52120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208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5817">
                  <a:extLst>
                    <a:ext uri="{9D8B030D-6E8A-4147-A177-3AD203B41FA5}">
                      <a16:colId xmlns:a16="http://schemas.microsoft.com/office/drawing/2014/main" val="3051191195"/>
                    </a:ext>
                  </a:extLst>
                </a:gridCol>
                <a:gridCol w="2584441">
                  <a:extLst>
                    <a:ext uri="{9D8B030D-6E8A-4147-A177-3AD203B41FA5}">
                      <a16:colId xmlns:a16="http://schemas.microsoft.com/office/drawing/2014/main" val="379876922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Concept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Questions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ACMG Criteria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Allele Frequency 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(1) C</a:t>
                      </a:r>
                      <a:r>
                        <a:rPr lang="en-US" sz="1600" baseline="0" dirty="0"/>
                        <a:t>ommon or rare?</a:t>
                      </a:r>
                      <a:endParaRPr lang="en-US" sz="1600" dirty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BA1, BS1, PM2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 rowSpan="3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Computational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&amp; Predictive Data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(2) Variant Impact/Type</a:t>
                      </a:r>
                      <a:endParaRPr lang="en-US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Loss of function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In-frame indel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PVS1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PM4, BP3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(3) In-silico predictions?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    Potential splicing impact?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PP3, BP4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BP7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99412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(4) Constraint metrics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     Gene/regional level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PP2, BP1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193117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Functional</a:t>
                      </a:r>
                      <a:r>
                        <a:rPr lang="en-US" sz="1900" baseline="0" dirty="0">
                          <a:solidFill>
                            <a:schemeClr val="tx1"/>
                          </a:solidFill>
                        </a:rPr>
                        <a:t> Knowledge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(5) Residue/Domain?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Hotspot?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PM1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7127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(6) Variant effect functionally studied?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PS3, BS3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 rowSpan="5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Clinical Knowledge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(published,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or case/sample specific)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(7) Interpretation Databases - ClinVar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strike="sngStrike" baseline="0" dirty="0">
                          <a:solidFill>
                            <a:schemeClr val="tx1"/>
                          </a:solidFill>
                        </a:rPr>
                        <a:t>PP5 ,</a:t>
                      </a:r>
                      <a:r>
                        <a:rPr lang="en-US" sz="1600" strike="noStrik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PM5, PS1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48485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(8) Previous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ly reported cases?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PS4, BS2, BP5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9794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(9) Phenotype specificity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PP4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210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(10) Segregation? De novo?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C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PP1, BS4. PS2, PM6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C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(11) Trans / cis observations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PM3, BP2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54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799571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0"/>
            <a:ext cx="10464800" cy="1371600"/>
          </a:xfrm>
        </p:spPr>
        <p:txBody>
          <a:bodyPr/>
          <a:lstStyle/>
          <a:p>
            <a:pPr algn="ctr"/>
            <a:r>
              <a:rPr lang="en-US" dirty="0">
                <a:cs typeface="Arial Narrow"/>
              </a:rPr>
              <a:t>Case-Specific Evidence - Segregation Data</a:t>
            </a:r>
          </a:p>
        </p:txBody>
      </p:sp>
      <p:sp>
        <p:nvSpPr>
          <p:cNvPr id="8" name="Rectangle 7"/>
          <p:cNvSpPr/>
          <p:nvPr/>
        </p:nvSpPr>
        <p:spPr>
          <a:xfrm>
            <a:off x="4173937" y="1764082"/>
            <a:ext cx="7568064" cy="17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dirty="0"/>
              <a:t>Co-segregation with disease in multiple affected family members of a single family in a gene definitively known to cause the disease.</a:t>
            </a:r>
          </a:p>
          <a:p>
            <a:endParaRPr lang="en-US" sz="2133" dirty="0"/>
          </a:p>
          <a:p>
            <a:r>
              <a:rPr lang="en-US" sz="2133" b="1" i="1" dirty="0"/>
              <a:t>Note: </a:t>
            </a:r>
            <a:r>
              <a:rPr lang="en-US" sz="2133" dirty="0"/>
              <a:t>May be used as stronger evidence with increasing segregation data.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B49CF-B2FD-4244-ABD6-2A5BA9001147}"/>
              </a:ext>
            </a:extLst>
          </p:cNvPr>
          <p:cNvSpPr txBox="1"/>
          <p:nvPr/>
        </p:nvSpPr>
        <p:spPr>
          <a:xfrm>
            <a:off x="1248069" y="1792841"/>
            <a:ext cx="2336800" cy="748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dirty="0"/>
              <a:t>PP1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28" b="89655" l="9877" r="89506">
                        <a14:foregroundMark x1="35185" y1="22069" x2="30864" y2="71034"/>
                        <a14:foregroundMark x1="30864" y1="71034" x2="71605" y2="77931"/>
                        <a14:foregroundMark x1="71605" y1="77931" x2="87654" y2="35862"/>
                        <a14:foregroundMark x1="87654" y1="35862" x2="60688" y2="8196"/>
                        <a14:foregroundMark x1="41126" y1="10257" x2="16049" y2="18621"/>
                        <a14:foregroundMark x1="16049" y1="18621" x2="16667" y2="65517"/>
                        <a14:foregroundMark x1="16667" y1="65517" x2="40741" y2="88966"/>
                        <a14:backgroundMark x1="52469" y1="2759" x2="52469" y2="3448"/>
                        <a14:backgroundMark x1="52469" y1="6897" x2="57407" y2="4138"/>
                        <a14:backgroundMark x1="43827" y1="5517" x2="61111" y2="5517"/>
                        <a14:backgroundMark x1="53086" y1="4138" x2="62346" y2="4138"/>
                        <a14:backgroundMark x1="57407" y1="4828" x2="62346" y2="5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44679"/>
            <a:ext cx="1543051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5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80"/>
            <a:ext cx="10464800" cy="1371600"/>
          </a:xfrm>
        </p:spPr>
        <p:txBody>
          <a:bodyPr/>
          <a:lstStyle/>
          <a:p>
            <a:pPr algn="ctr"/>
            <a:r>
              <a:rPr lang="en-US" dirty="0">
                <a:cs typeface="Arial Narrow"/>
              </a:rPr>
              <a:t>Case-Specific Evidence – De novo occurrence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3962400" y="1882855"/>
            <a:ext cx="3340403" cy="140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dirty="0"/>
              <a:t>De novo (both maternity and paternity confirmed) in a patient with the disease and no family history.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D6FECA-21C6-4379-9075-DF8BB5E5F1F4}"/>
              </a:ext>
            </a:extLst>
          </p:cNvPr>
          <p:cNvSpPr txBox="1"/>
          <p:nvPr/>
        </p:nvSpPr>
        <p:spPr>
          <a:xfrm>
            <a:off x="1417851" y="1917104"/>
            <a:ext cx="2336800" cy="748988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dirty="0">
                <a:solidFill>
                  <a:schemeClr val="bg1"/>
                </a:solidFill>
              </a:rPr>
              <a:t>PS2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341EB9-655C-4036-BEEC-E3EF76E87B1F}"/>
              </a:ext>
            </a:extLst>
          </p:cNvPr>
          <p:cNvSpPr txBox="1"/>
          <p:nvPr/>
        </p:nvSpPr>
        <p:spPr>
          <a:xfrm>
            <a:off x="1422400" y="3935701"/>
            <a:ext cx="2336800" cy="748988"/>
          </a:xfrm>
          <a:prstGeom prst="rect">
            <a:avLst/>
          </a:prstGeom>
          <a:solidFill>
            <a:srgbClr val="FF782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dirty="0"/>
              <a:t>PM6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9" b="94521" l="10000" r="90000">
                        <a14:foregroundMark x1="31667" y1="94521" x2="37778" y2="9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1600200"/>
            <a:ext cx="171450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0872BA-BD7E-45B7-AC72-0A6B2DD1AB58}"/>
              </a:ext>
            </a:extLst>
          </p:cNvPr>
          <p:cNvSpPr/>
          <p:nvPr/>
        </p:nvSpPr>
        <p:spPr>
          <a:xfrm>
            <a:off x="3962400" y="3926328"/>
            <a:ext cx="3048000" cy="17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dirty="0"/>
              <a:t>De novo (maternity and paternity </a:t>
            </a:r>
            <a:r>
              <a:rPr lang="en-US" sz="2133" u="sng" dirty="0"/>
              <a:t>not confirmed) </a:t>
            </a:r>
            <a:r>
              <a:rPr lang="en-US" sz="2133" dirty="0"/>
              <a:t>in a patient with the disease and no family history.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9ACF9C-CC3C-4DE1-B664-7DA01D1879DF}"/>
              </a:ext>
            </a:extLst>
          </p:cNvPr>
          <p:cNvSpPr/>
          <p:nvPr/>
        </p:nvSpPr>
        <p:spPr>
          <a:xfrm>
            <a:off x="812800" y="620036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https://www.clinicalgenome.org/site/assets/files/3461/svi_proposal_for_de_novo_criteria_v1_1.pdf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EDB07-6D61-4D9E-8B9A-82B3F6350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803" y="1869475"/>
            <a:ext cx="4667800" cy="334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1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09087-A575-44B2-8695-5B020F50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591" y="29755"/>
            <a:ext cx="8839200" cy="1371600"/>
          </a:xfrm>
        </p:spPr>
        <p:txBody>
          <a:bodyPr/>
          <a:lstStyle/>
          <a:p>
            <a:r>
              <a:rPr lang="en-US" sz="3200" dirty="0"/>
              <a:t>Variant Interpretation Framework Summary </a:t>
            </a:r>
            <a:br>
              <a:rPr lang="en-US" sz="3200" dirty="0"/>
            </a:br>
            <a:r>
              <a:rPr lang="en-US" sz="2133" dirty="0"/>
              <a:t>(11 questions to always ask from a variant)</a:t>
            </a:r>
            <a:br>
              <a:rPr lang="en-US" sz="3200" dirty="0"/>
            </a:b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4C59A2-7C19-4E5D-97F5-29BA636469B3}"/>
              </a:ext>
            </a:extLst>
          </p:cNvPr>
          <p:cNvGraphicFramePr>
            <a:graphicFrameLocks noGrp="1"/>
          </p:cNvGraphicFramePr>
          <p:nvPr/>
        </p:nvGraphicFramePr>
        <p:xfrm>
          <a:off x="1320801" y="1124132"/>
          <a:ext cx="9220779" cy="52120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208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5817">
                  <a:extLst>
                    <a:ext uri="{9D8B030D-6E8A-4147-A177-3AD203B41FA5}">
                      <a16:colId xmlns:a16="http://schemas.microsoft.com/office/drawing/2014/main" val="3051191195"/>
                    </a:ext>
                  </a:extLst>
                </a:gridCol>
                <a:gridCol w="2584441">
                  <a:extLst>
                    <a:ext uri="{9D8B030D-6E8A-4147-A177-3AD203B41FA5}">
                      <a16:colId xmlns:a16="http://schemas.microsoft.com/office/drawing/2014/main" val="379876922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Concept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Questions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ACMG Criteria</a:t>
                      </a:r>
                    </a:p>
                  </a:txBody>
                  <a:tcPr marL="121920" marR="121920" marT="60960" marB="60960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Allele Frequency 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(1) C</a:t>
                      </a:r>
                      <a:r>
                        <a:rPr lang="en-US" sz="1600" baseline="0" dirty="0"/>
                        <a:t>ommon or rare?</a:t>
                      </a:r>
                      <a:endParaRPr lang="en-US" sz="1600" dirty="0"/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/>
                        <a:t>BA1, BS1, PM2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 rowSpan="3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Computational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&amp; Predictive Data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(2) Variant Impact/Type</a:t>
                      </a:r>
                      <a:endParaRPr lang="en-US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Loss of function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In-frame indel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PVS1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PM4, BP3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(3) In-silico predictions?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    Potential splicing impact?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PP3, BP4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BP7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99412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(4) Constraint metrics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     Gene/regional level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PP2, BP1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193117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Functional</a:t>
                      </a:r>
                      <a:r>
                        <a:rPr lang="en-US" sz="1900" baseline="0" dirty="0">
                          <a:solidFill>
                            <a:schemeClr val="tx1"/>
                          </a:solidFill>
                        </a:rPr>
                        <a:t> Knowledge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(5) Residue/Domain?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Hotspot?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PM1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7127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(6) Variant effect functionally studied?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PS3, BS3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 rowSpan="5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Clinical Knowledge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(published,</a:t>
                      </a:r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chemeClr val="bg1"/>
                          </a:solidFill>
                        </a:rPr>
                        <a:t>or case/sample specific)</a:t>
                      </a:r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(7) Interpretation Databases - ClinVar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strike="sngStrike" baseline="0" dirty="0">
                          <a:solidFill>
                            <a:schemeClr val="tx1"/>
                          </a:solidFill>
                        </a:rPr>
                        <a:t>PP5 ,</a:t>
                      </a:r>
                      <a:r>
                        <a:rPr lang="en-US" sz="1600" strike="noStrik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PM5, PS1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48485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(8) Previous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ly reported cases?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PS4, BS2, BP5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49794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(9) Phenotype specificity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PP4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210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(10) Segregation? De novo?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PP1, BS4. PS2, PM6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(11) Trans / cis observations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C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PM3, BP2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C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154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4999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21836" y="4134402"/>
            <a:ext cx="185077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Insurance</a:t>
            </a:r>
          </a:p>
          <a:p>
            <a:r>
              <a:rPr lang="en-US" b="1" dirty="0"/>
              <a:t>authorization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37748" y="4128610"/>
            <a:ext cx="3248026" cy="258532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Patient meets with genetic</a:t>
            </a:r>
          </a:p>
          <a:p>
            <a:r>
              <a:rPr lang="en-US" b="1" dirty="0"/>
              <a:t>counselor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Clinical  counseling &amp; consent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*Options for return of secondary findings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2-step consent process for non-actionable findings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Biobanking and data-sharing counseling &amp; consent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79718" y="4135213"/>
            <a:ext cx="2991454" cy="203132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Blood draw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1 tube for genome sequencing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1 tube for confirmatory studies and specimen ID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1 tube for biobanking (with appropriate consent)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795" y="1727501"/>
            <a:ext cx="1824852" cy="1824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ight Arrow 11"/>
          <p:cNvSpPr/>
          <p:nvPr/>
        </p:nvSpPr>
        <p:spPr>
          <a:xfrm>
            <a:off x="3617105" y="2399996"/>
            <a:ext cx="406450" cy="5052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7060303" y="2399996"/>
            <a:ext cx="406450" cy="5052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image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2" r="15793"/>
          <a:stretch/>
        </p:blipFill>
        <p:spPr>
          <a:xfrm>
            <a:off x="4092753" y="1342545"/>
            <a:ext cx="2889797" cy="2641562"/>
          </a:xfrm>
          <a:prstGeom prst="rect">
            <a:avLst/>
          </a:prstGeom>
        </p:spPr>
      </p:pic>
      <p:pic>
        <p:nvPicPr>
          <p:cNvPr id="15" name="Picture 14" descr="Draw-Blood-from-Those-Hard-to-Hit-Veins-Step-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78" y="1620266"/>
            <a:ext cx="2832101" cy="21240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7442924-7239-BC4A-B27C-3503CDF5A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05" y="-16355"/>
            <a:ext cx="10435167" cy="1371600"/>
          </a:xfrm>
        </p:spPr>
        <p:txBody>
          <a:bodyPr/>
          <a:lstStyle/>
          <a:p>
            <a:r>
              <a:rPr lang="en-US" dirty="0"/>
              <a:t>Virtual Workflow for Clinical Genetics</a:t>
            </a:r>
          </a:p>
        </p:txBody>
      </p:sp>
    </p:spTree>
    <p:extLst>
      <p:ext uri="{BB962C8B-B14F-4D97-AF65-F5344CB8AC3E}">
        <p14:creationId xmlns:p14="http://schemas.microsoft.com/office/powerpoint/2010/main" val="10353393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>
            <a:extLst>
              <a:ext uri="{FF2B5EF4-FFF2-40B4-BE49-F238E27FC236}">
                <a16:creationId xmlns:a16="http://schemas.microsoft.com/office/drawing/2014/main" id="{F47F7804-3C97-4229-BBA0-A9F96F3DC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3996969"/>
            <a:ext cx="1485900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5900"/>
            <a:ext cx="9144000" cy="1371600"/>
          </a:xfrm>
        </p:spPr>
        <p:txBody>
          <a:bodyPr/>
          <a:lstStyle/>
          <a:p>
            <a:pPr algn="ctr"/>
            <a:r>
              <a:rPr lang="en-US" dirty="0">
                <a:cs typeface="Arial Narrow"/>
              </a:rPr>
              <a:t>Case-Specific Evidence – Phase Evidence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1" y="6304003"/>
            <a:ext cx="4756151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https://www.clinicalgenome.org/site/assets/files/3717/svi_proposal_for_pm3_criterion_-_version_1.pdf</a:t>
            </a: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41" y="1826169"/>
            <a:ext cx="1485900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64464" y="4281793"/>
            <a:ext cx="7104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Observed in trans with a pathogenic variant for a fully penetrant dominant gene/disorder or observed in cis with a pathogenic variant in any inheritance pattern.</a:t>
            </a:r>
          </a:p>
        </p:txBody>
      </p:sp>
      <p:sp>
        <p:nvSpPr>
          <p:cNvPr id="9" name="Rectangle 8"/>
          <p:cNvSpPr/>
          <p:nvPr/>
        </p:nvSpPr>
        <p:spPr>
          <a:xfrm>
            <a:off x="4564463" y="2104111"/>
            <a:ext cx="68312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For recessive disorders, detected in trans with a pathogenic variant.</a:t>
            </a:r>
          </a:p>
          <a:p>
            <a:endParaRPr lang="en-US" sz="2400" dirty="0"/>
          </a:p>
          <a:p>
            <a:r>
              <a:rPr lang="en-US" sz="2400" dirty="0"/>
              <a:t>This requires testing of parents (or offspring) to determine phase.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319AA4-ECC3-411B-9562-0B27BFB4A54C}"/>
              </a:ext>
            </a:extLst>
          </p:cNvPr>
          <p:cNvSpPr txBox="1"/>
          <p:nvPr/>
        </p:nvSpPr>
        <p:spPr>
          <a:xfrm>
            <a:off x="2227663" y="2105952"/>
            <a:ext cx="2336800" cy="748988"/>
          </a:xfrm>
          <a:prstGeom prst="rect">
            <a:avLst/>
          </a:prstGeom>
          <a:solidFill>
            <a:srgbClr val="FF782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dirty="0"/>
              <a:t>PM6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D36596-3693-41D8-8232-D1229579698E}"/>
              </a:ext>
            </a:extLst>
          </p:cNvPr>
          <p:cNvSpPr txBox="1"/>
          <p:nvPr/>
        </p:nvSpPr>
        <p:spPr>
          <a:xfrm>
            <a:off x="2155015" y="4281793"/>
            <a:ext cx="2336800" cy="748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67" dirty="0"/>
              <a:t>BP2</a:t>
            </a:r>
          </a:p>
        </p:txBody>
      </p:sp>
    </p:spTree>
    <p:extLst>
      <p:ext uri="{BB962C8B-B14F-4D97-AF65-F5344CB8AC3E}">
        <p14:creationId xmlns:p14="http://schemas.microsoft.com/office/powerpoint/2010/main" val="194377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3image56256256">
            <a:extLst>
              <a:ext uri="{FF2B5EF4-FFF2-40B4-BE49-F238E27FC236}">
                <a16:creationId xmlns:a16="http://schemas.microsoft.com/office/drawing/2014/main" id="{E99810E1-8A1B-8A44-8E3F-6E59D7481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0" y="646043"/>
            <a:ext cx="7330759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109066-090F-E34A-9EEE-9F6090F57D4A}"/>
              </a:ext>
            </a:extLst>
          </p:cNvPr>
          <p:cNvSpPr/>
          <p:nvPr/>
        </p:nvSpPr>
        <p:spPr>
          <a:xfrm>
            <a:off x="656087" y="24930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1" dirty="0">
                <a:solidFill>
                  <a:srgbClr val="2D518E"/>
                </a:solidFill>
                <a:latin typeface="Arial" panose="020B0604020202020204" pitchFamily="34" charset="0"/>
              </a:rPr>
              <a:t>H </a:t>
            </a:r>
            <a:r>
              <a:rPr lang="en-US" sz="2000" b="1" dirty="0">
                <a:solidFill>
                  <a:srgbClr val="2D518E"/>
                </a:solidFill>
                <a:latin typeface="ArialMT"/>
              </a:rPr>
              <a:t>- NM_000277.2:c.1147C&gt;T (p.Gln383Ter)</a:t>
            </a:r>
            <a:br>
              <a:rPr lang="en-US" sz="2000" b="1" dirty="0">
                <a:solidFill>
                  <a:srgbClr val="2D518E"/>
                </a:solidFill>
                <a:latin typeface="ArialMT"/>
              </a:rPr>
            </a:br>
            <a:endParaRPr lang="en-US" sz="2000" b="1" dirty="0"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285211-81CE-AF47-AE59-263B2D26DDC5}"/>
              </a:ext>
            </a:extLst>
          </p:cNvPr>
          <p:cNvSpPr/>
          <p:nvPr/>
        </p:nvSpPr>
        <p:spPr>
          <a:xfrm>
            <a:off x="7704587" y="603250"/>
            <a:ext cx="431116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/>
              <a:t>PAH </a:t>
            </a:r>
            <a:r>
              <a:rPr lang="en-US" dirty="0"/>
              <a:t>established causal gene for </a:t>
            </a:r>
            <a:endParaRPr lang="en-US" dirty="0">
              <a:effectLst/>
            </a:endParaRPr>
          </a:p>
          <a:p>
            <a:pPr algn="just"/>
            <a:r>
              <a:rPr lang="en-US" dirty="0">
                <a:solidFill>
                  <a:srgbClr val="FF0000"/>
                </a:solidFill>
              </a:rPr>
              <a:t>phenylketonuria (PKU) </a:t>
            </a:r>
          </a:p>
          <a:p>
            <a:pPr algn="just"/>
            <a:endParaRPr lang="en-US" dirty="0">
              <a:effectLst/>
            </a:endParaRPr>
          </a:p>
          <a:p>
            <a:pPr algn="just"/>
            <a:r>
              <a:rPr lang="en-US" dirty="0"/>
              <a:t>Variant is loss-of-function and in a gene in which loss-of-function causes disease 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</a:rPr>
              <a:t>PVS1</a:t>
            </a:r>
            <a:r>
              <a:rPr lang="en-US" sz="2000" b="1" dirty="0"/>
              <a:t> </a:t>
            </a:r>
            <a:r>
              <a:rPr lang="en-US" sz="2000" dirty="0"/>
              <a:t>applied </a:t>
            </a:r>
          </a:p>
          <a:p>
            <a:pPr algn="just"/>
            <a:endParaRPr lang="en-US" dirty="0">
              <a:effectLst/>
            </a:endParaRPr>
          </a:p>
          <a:p>
            <a:pPr algn="just"/>
            <a:r>
              <a:rPr lang="en-US" dirty="0"/>
              <a:t>Variant found in 1/16,254 (0.006%) in African chromosomes in </a:t>
            </a:r>
            <a:r>
              <a:rPr lang="en-US" dirty="0" err="1"/>
              <a:t>gnomAD</a:t>
            </a:r>
            <a:r>
              <a:rPr lang="en-US" dirty="0"/>
              <a:t> 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</a:rPr>
              <a:t>PM2</a:t>
            </a:r>
            <a:r>
              <a:rPr lang="en-US" sz="2000" b="1" dirty="0"/>
              <a:t> </a:t>
            </a:r>
            <a:r>
              <a:rPr lang="en-US" sz="2000" dirty="0"/>
              <a:t>applied </a:t>
            </a:r>
          </a:p>
          <a:p>
            <a:pPr algn="just"/>
            <a:endParaRPr lang="en-US" dirty="0">
              <a:effectLst/>
            </a:endParaRPr>
          </a:p>
          <a:p>
            <a:pPr algn="just"/>
            <a:r>
              <a:rPr lang="en-US" dirty="0"/>
              <a:t>Variant observed in 1 proband with classic PKU who also carried variant p.Arg408Trp in trans (variant called Pathogenic by 18 labs in ClinVar) 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</a:rPr>
              <a:t>PM3</a:t>
            </a:r>
            <a:r>
              <a:rPr lang="en-US" sz="2000" b="1" dirty="0"/>
              <a:t> </a:t>
            </a:r>
            <a:r>
              <a:rPr lang="en-US" sz="2000" dirty="0"/>
              <a:t>applied </a:t>
            </a:r>
          </a:p>
          <a:p>
            <a:pPr algn="just"/>
            <a:endParaRPr lang="en-US" dirty="0">
              <a:effectLst/>
            </a:endParaRPr>
          </a:p>
          <a:p>
            <a:pPr algn="just"/>
            <a:r>
              <a:rPr lang="en-US" dirty="0"/>
              <a:t>In total have PVS1, PM2, and PM3 applied = 1 Pathogenic Very Strong and 2 Pathogenic Moderate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19073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6image56333808">
            <a:extLst>
              <a:ext uri="{FF2B5EF4-FFF2-40B4-BE49-F238E27FC236}">
                <a16:creationId xmlns:a16="http://schemas.microsoft.com/office/drawing/2014/main" id="{342213DB-C5CF-E14C-A5B5-93DFEC166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612" y="692150"/>
            <a:ext cx="6362700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F4DD39-33E1-EF49-B9C5-0E03DD5EB251}"/>
              </a:ext>
            </a:extLst>
          </p:cNvPr>
          <p:cNvSpPr/>
          <p:nvPr/>
        </p:nvSpPr>
        <p:spPr>
          <a:xfrm>
            <a:off x="431800" y="936754"/>
            <a:ext cx="6502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Implementation of ACMG/AMP guidelines has increased interpretation </a:t>
            </a:r>
            <a:r>
              <a:rPr lang="en-US" sz="2400" b="1" dirty="0">
                <a:solidFill>
                  <a:srgbClr val="FF0000"/>
                </a:solidFill>
              </a:rPr>
              <a:t>concordance</a:t>
            </a:r>
            <a:r>
              <a:rPr lang="en-US" sz="2400" dirty="0"/>
              <a:t> between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&gt;1/3 discrepancies due to differences in classification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Inconsistencies in application of ACMG/AMP criteria</a:t>
            </a:r>
          </a:p>
        </p:txBody>
      </p:sp>
    </p:spTree>
    <p:extLst>
      <p:ext uri="{BB962C8B-B14F-4D97-AF65-F5344CB8AC3E}">
        <p14:creationId xmlns:p14="http://schemas.microsoft.com/office/powerpoint/2010/main" val="31746465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82819" y="1"/>
            <a:ext cx="7826375" cy="1028700"/>
          </a:xfrm>
        </p:spPr>
        <p:txBody>
          <a:bodyPr/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Warning! </a:t>
            </a:r>
            <a:br>
              <a:rPr lang="en-US" dirty="0"/>
            </a:br>
            <a:r>
              <a:rPr lang="en-US" sz="2000" dirty="0"/>
              <a:t>Germline and Somatic Classification and Catalogue Differences </a:t>
            </a:r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876" y="1028700"/>
            <a:ext cx="6658248" cy="502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1313907"/>
            <a:ext cx="1722491" cy="6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4"/>
          <a:stretch/>
        </p:blipFill>
        <p:spPr bwMode="auto">
          <a:xfrm>
            <a:off x="9800727" y="1954696"/>
            <a:ext cx="1722495" cy="74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800727" y="2797247"/>
            <a:ext cx="1565091" cy="757907"/>
            <a:chOff x="2745012" y="187162"/>
            <a:chExt cx="2727523" cy="119167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08"/>
            <a:stretch/>
          </p:blipFill>
          <p:spPr bwMode="auto">
            <a:xfrm>
              <a:off x="2745012" y="187162"/>
              <a:ext cx="2727523" cy="11916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114" y="389948"/>
              <a:ext cx="1532202" cy="7727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7" y="1624895"/>
            <a:ext cx="1845828" cy="5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54" t="8503" b="12416"/>
          <a:stretch/>
        </p:blipFill>
        <p:spPr bwMode="auto">
          <a:xfrm>
            <a:off x="336978" y="2481467"/>
            <a:ext cx="1845829" cy="44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394041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8" b="73162"/>
          <a:stretch/>
        </p:blipFill>
        <p:spPr bwMode="auto">
          <a:xfrm>
            <a:off x="1746101" y="4372869"/>
            <a:ext cx="1678009" cy="106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182819" y="1"/>
            <a:ext cx="78263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914377"/>
            <a:r>
              <a:rPr lang="en-US" i="1">
                <a:solidFill>
                  <a:srgbClr val="FF0000"/>
                </a:solidFill>
              </a:rPr>
              <a:t>Warning! </a:t>
            </a:r>
            <a:br>
              <a:rPr lang="en-US"/>
            </a:br>
            <a:r>
              <a:rPr lang="en-US" sz="2000"/>
              <a:t>Germline and Somatic Classification and Catalogue Differences </a:t>
            </a:r>
            <a:endParaRPr lang="en-US" sz="2000" dirty="0"/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5"/>
          <a:stretch/>
        </p:blipFill>
        <p:spPr bwMode="auto">
          <a:xfrm>
            <a:off x="2734328" y="1155813"/>
            <a:ext cx="7332945" cy="133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08841" y="1155814"/>
            <a:ext cx="3356020" cy="163140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/>
              <a:t>Categories:</a:t>
            </a:r>
          </a:p>
          <a:p>
            <a:pPr algn="ctr"/>
            <a:endParaRPr lang="en-US" sz="1333" b="1" dirty="0"/>
          </a:p>
          <a:p>
            <a:pPr algn="ctr"/>
            <a:r>
              <a:rPr lang="en-US" sz="1467" b="1" dirty="0">
                <a:solidFill>
                  <a:srgbClr val="FF0000"/>
                </a:solidFill>
              </a:rPr>
              <a:t>Diagnostic </a:t>
            </a:r>
          </a:p>
          <a:p>
            <a:pPr algn="ctr"/>
            <a:endParaRPr lang="en-US" sz="1467" b="1" dirty="0">
              <a:solidFill>
                <a:srgbClr val="FF0000"/>
              </a:solidFill>
            </a:endParaRPr>
          </a:p>
          <a:p>
            <a:pPr algn="ctr"/>
            <a:r>
              <a:rPr lang="en-US" sz="1467" b="1" dirty="0">
                <a:solidFill>
                  <a:srgbClr val="FF0000"/>
                </a:solidFill>
              </a:rPr>
              <a:t>Prognostic </a:t>
            </a:r>
          </a:p>
          <a:p>
            <a:pPr algn="ctr"/>
            <a:endParaRPr lang="en-US" sz="1467" b="1" dirty="0">
              <a:solidFill>
                <a:srgbClr val="FF0000"/>
              </a:solidFill>
            </a:endParaRPr>
          </a:p>
          <a:p>
            <a:pPr algn="ctr"/>
            <a:r>
              <a:rPr lang="en-US" sz="1467" b="1" dirty="0">
                <a:solidFill>
                  <a:srgbClr val="FF0000"/>
                </a:solidFill>
              </a:rPr>
              <a:t>Therapeutic </a:t>
            </a:r>
            <a:endParaRPr lang="en-US" sz="1467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2615384"/>
            <a:ext cx="4368800" cy="253447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/>
              <a:t>Categories:</a:t>
            </a:r>
          </a:p>
          <a:p>
            <a:pPr algn="ctr"/>
            <a:endParaRPr lang="en-US" sz="1333" b="1" dirty="0"/>
          </a:p>
          <a:p>
            <a:pPr algn="ctr"/>
            <a:r>
              <a:rPr lang="en-US" sz="1467" b="1" dirty="0">
                <a:solidFill>
                  <a:srgbClr val="FF0000"/>
                </a:solidFill>
              </a:rPr>
              <a:t>Pathogenic</a:t>
            </a:r>
          </a:p>
          <a:p>
            <a:pPr algn="ctr"/>
            <a:endParaRPr lang="en-US" sz="1467" b="1" dirty="0"/>
          </a:p>
          <a:p>
            <a:pPr algn="ctr"/>
            <a:r>
              <a:rPr lang="en-US" sz="1467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Likely Pathogenic</a:t>
            </a:r>
          </a:p>
          <a:p>
            <a:pPr algn="ctr"/>
            <a:endParaRPr lang="en-US" sz="1467" b="1" dirty="0"/>
          </a:p>
          <a:p>
            <a:pPr algn="ctr"/>
            <a:r>
              <a:rPr lang="en-US" sz="1467" b="1" dirty="0">
                <a:solidFill>
                  <a:schemeClr val="bg1">
                    <a:lumMod val="50000"/>
                  </a:schemeClr>
                </a:solidFill>
              </a:rPr>
              <a:t>VUS – Variant of Uncertain Significance</a:t>
            </a:r>
          </a:p>
          <a:p>
            <a:pPr algn="ctr"/>
            <a:endParaRPr lang="en-US" sz="1467" b="1" dirty="0"/>
          </a:p>
          <a:p>
            <a:pPr algn="ctr"/>
            <a:r>
              <a:rPr lang="en-US" sz="1467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Likely Benign</a:t>
            </a:r>
          </a:p>
          <a:p>
            <a:pPr algn="ctr"/>
            <a:endParaRPr lang="en-US" sz="1467" b="1" dirty="0"/>
          </a:p>
          <a:p>
            <a:pPr algn="ctr"/>
            <a:r>
              <a:rPr lang="en-US" sz="1467" b="1" dirty="0">
                <a:solidFill>
                  <a:srgbClr val="00B050"/>
                </a:solidFill>
              </a:rPr>
              <a:t>Benign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78" b="73162"/>
          <a:stretch/>
        </p:blipFill>
        <p:spPr bwMode="auto">
          <a:xfrm>
            <a:off x="1746101" y="3275896"/>
            <a:ext cx="1809900" cy="106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71480"/>
          <a:stretch/>
        </p:blipFill>
        <p:spPr bwMode="auto">
          <a:xfrm>
            <a:off x="3556001" y="3242657"/>
            <a:ext cx="1852727" cy="112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 b="73162"/>
          <a:stretch/>
        </p:blipFill>
        <p:spPr bwMode="auto">
          <a:xfrm>
            <a:off x="3520562" y="4369733"/>
            <a:ext cx="1852724" cy="106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6951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6FA30-4311-44E5-A304-A59ECE86C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313" y="1269870"/>
            <a:ext cx="5582969" cy="4881372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GB" sz="5333" b="1" i="1" dirty="0">
                <a:solidFill>
                  <a:schemeClr val="accent1"/>
                </a:solidFill>
              </a:rPr>
              <a:t>“It’s not easy to be a pioneer – but oh, is it fascinating”</a:t>
            </a:r>
            <a:endParaRPr lang="en-GB" sz="5333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GB" b="1" i="1" dirty="0">
                <a:solidFill>
                  <a:schemeClr val="accent6"/>
                </a:solidFill>
                <a:latin typeface="Arial Narrow" panose="020B0606020202030204" pitchFamily="34" charset="0"/>
              </a:rPr>
              <a:t>Elizabeth Blackwell </a:t>
            </a:r>
            <a:r>
              <a:rPr lang="en-GB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 </a:t>
            </a:r>
            <a:r>
              <a:rPr lang="en-GB" b="1" i="1" dirty="0">
                <a:solidFill>
                  <a:schemeClr val="accent1"/>
                </a:solidFill>
              </a:rPr>
              <a:t> </a:t>
            </a:r>
            <a:endParaRPr lang="en-GB" i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picture containing text, wall, person, old&#10;&#10;Description automatically generated">
            <a:extLst>
              <a:ext uri="{FF2B5EF4-FFF2-40B4-BE49-F238E27FC236}">
                <a16:creationId xmlns:a16="http://schemas.microsoft.com/office/drawing/2014/main" id="{D7A1E058-8F5E-42AD-B161-7A6E4D5B56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649" y="1378176"/>
            <a:ext cx="3579392" cy="444048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468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60713" y="3921282"/>
            <a:ext cx="1824852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Illumina genome sequencing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45801" y="3929258"/>
            <a:ext cx="2951164" cy="230832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Data analysis </a:t>
            </a:r>
            <a:r>
              <a:rPr lang="en-US" dirty="0"/>
              <a:t>(open source, commercial, and Stanford developed):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Alignment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Variant calling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Quality management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ID and gender checks to confirm specimen identity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41211" y="3921281"/>
            <a:ext cx="3121215" cy="1477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Variant filtering/prioritization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Phenotype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Inheritance pattern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Predicted deleterious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Secondary findings</a:t>
            </a:r>
          </a:p>
        </p:txBody>
      </p:sp>
      <p:pic>
        <p:nvPicPr>
          <p:cNvPr id="12" name="Picture 11" descr="Screen Shot 2014-02-28 at 12.5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49630"/>
            <a:ext cx="2188237" cy="1470699"/>
          </a:xfrm>
          <a:prstGeom prst="rect">
            <a:avLst/>
          </a:prstGeom>
        </p:spPr>
      </p:pic>
      <p:pic>
        <p:nvPicPr>
          <p:cNvPr id="13" name="Picture 3" descr="C:\Users\S0084584\AppData\Local\Microsoft\Windows\Temporary Internet Files\Content.Outlook\8EVKBSD6\ng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44" y="1873287"/>
            <a:ext cx="2572512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variant_analysis_funne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5936"/>
          <a:stretch/>
        </p:blipFill>
        <p:spPr>
          <a:xfrm>
            <a:off x="7416773" y="1654717"/>
            <a:ext cx="3189603" cy="2124027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617105" y="2451828"/>
            <a:ext cx="406450" cy="5052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6905170" y="2451828"/>
            <a:ext cx="406450" cy="5052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286ABF6-0545-3C4F-B6A2-4E12BFB9F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16" y="32018"/>
            <a:ext cx="10435167" cy="1371600"/>
          </a:xfrm>
        </p:spPr>
        <p:txBody>
          <a:bodyPr/>
          <a:lstStyle/>
          <a:p>
            <a:r>
              <a:rPr lang="en-US" dirty="0"/>
              <a:t>Virtual Workflow for Clinical Genetics</a:t>
            </a:r>
          </a:p>
        </p:txBody>
      </p:sp>
    </p:spTree>
    <p:extLst>
      <p:ext uri="{BB962C8B-B14F-4D97-AF65-F5344CB8AC3E}">
        <p14:creationId xmlns:p14="http://schemas.microsoft.com/office/powerpoint/2010/main" val="2064709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60714" y="4543265"/>
            <a:ext cx="2458461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Variant verification by orthogonal method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Segregation analysis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2002" y="4543265"/>
            <a:ext cx="1595394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Curation meeting and</a:t>
            </a:r>
          </a:p>
          <a:p>
            <a:r>
              <a:rPr lang="en-US" b="1" dirty="0"/>
              <a:t>draft report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88" y="2666924"/>
            <a:ext cx="1420654" cy="1483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6" name="Diagram 15"/>
          <p:cNvGraphicFramePr/>
          <p:nvPr/>
        </p:nvGraphicFramePr>
        <p:xfrm>
          <a:off x="7663531" y="3537522"/>
          <a:ext cx="2840865" cy="3165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7910196" y="921331"/>
            <a:ext cx="2131254" cy="1482016"/>
            <a:chOff x="6466404" y="1135219"/>
            <a:chExt cx="2131254" cy="1482016"/>
          </a:xfrm>
        </p:grpSpPr>
        <p:sp>
          <p:nvSpPr>
            <p:cNvPr id="24" name="Rounded Rectangle 23"/>
            <p:cNvSpPr/>
            <p:nvPr/>
          </p:nvSpPr>
          <p:spPr>
            <a:xfrm>
              <a:off x="6466404" y="1273085"/>
              <a:ext cx="2008932" cy="994558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7970" tIns="63986" rIns="127970" bIns="63986"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87679" y="1135219"/>
              <a:ext cx="1909979" cy="1482016"/>
            </a:xfrm>
            <a:prstGeom prst="rect">
              <a:avLst/>
            </a:prstGeom>
            <a:noFill/>
          </p:spPr>
          <p:txBody>
            <a:bodyPr wrap="square" lIns="96081" tIns="48041" rIns="96081" bIns="48041" rtlCol="0">
              <a:spAutoFit/>
            </a:bodyPr>
            <a:lstStyle/>
            <a:p>
              <a:r>
                <a:rPr lang="en-US" sz="3600" dirty="0">
                  <a:solidFill>
                    <a:schemeClr val="accent5"/>
                  </a:solidFill>
                  <a:sym typeface="Webdings"/>
                </a:rPr>
                <a:t></a:t>
              </a:r>
              <a:r>
                <a:rPr lang="en-US" sz="3600" dirty="0">
                  <a:solidFill>
                    <a:schemeClr val="accent2"/>
                  </a:solidFill>
                  <a:sym typeface="Webdings"/>
                </a:rPr>
                <a:t></a:t>
              </a:r>
              <a:r>
                <a:rPr lang="en-US" sz="3600" dirty="0">
                  <a:solidFill>
                    <a:schemeClr val="bg1">
                      <a:lumMod val="50000"/>
                    </a:schemeClr>
                  </a:solidFill>
                  <a:sym typeface="Webdings"/>
                </a:rPr>
                <a:t></a:t>
              </a:r>
              <a:r>
                <a:rPr lang="en-US" sz="3600" dirty="0">
                  <a:solidFill>
                    <a:schemeClr val="accent5"/>
                  </a:solidFill>
                  <a:sym typeface="Webdings"/>
                </a:rPr>
                <a:t></a:t>
              </a:r>
              <a:r>
                <a:rPr lang="en-US" sz="3600" dirty="0">
                  <a:solidFill>
                    <a:schemeClr val="accent2"/>
                  </a:solidFill>
                  <a:sym typeface="Webdings"/>
                </a:rPr>
                <a:t></a:t>
              </a:r>
              <a:r>
                <a:rPr lang="en-US" sz="3600" dirty="0">
                  <a:solidFill>
                    <a:schemeClr val="bg1">
                      <a:lumMod val="50000"/>
                    </a:schemeClr>
                  </a:solidFill>
                  <a:sym typeface="Webdings"/>
                </a:rPr>
                <a:t></a:t>
              </a:r>
              <a:endParaRPr lang="en-US" sz="3600" dirty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0" name="Right Arrow 29"/>
          <p:cNvSpPr/>
          <p:nvPr/>
        </p:nvSpPr>
        <p:spPr>
          <a:xfrm>
            <a:off x="4119175" y="3034662"/>
            <a:ext cx="500495" cy="6221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verifi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40" y="2320184"/>
            <a:ext cx="2096217" cy="2103323"/>
          </a:xfrm>
          <a:prstGeom prst="rect">
            <a:avLst/>
          </a:prstGeom>
        </p:spPr>
      </p:pic>
      <p:sp>
        <p:nvSpPr>
          <p:cNvPr id="4" name="Left-Up Arrow 3"/>
          <p:cNvSpPr/>
          <p:nvPr/>
        </p:nvSpPr>
        <p:spPr>
          <a:xfrm rot="8212206">
            <a:off x="6523795" y="2874251"/>
            <a:ext cx="1005671" cy="1005671"/>
          </a:xfrm>
          <a:prstGeom prst="lef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674586" y="2125813"/>
            <a:ext cx="2392783" cy="107721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Genomics Review Groups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Genomics Service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Treating Team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Content expert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663530" y="3369069"/>
            <a:ext cx="2737196" cy="0"/>
          </a:xfrm>
          <a:prstGeom prst="line">
            <a:avLst/>
          </a:prstGeom>
          <a:ln w="5715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F76E991D-D71D-1D4A-9735-B9BEBEE58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31" y="27616"/>
            <a:ext cx="10435167" cy="1371600"/>
          </a:xfrm>
        </p:spPr>
        <p:txBody>
          <a:bodyPr/>
          <a:lstStyle/>
          <a:p>
            <a:r>
              <a:rPr lang="en-US" dirty="0"/>
              <a:t>Virtual Workflow for Clinical Genetics</a:t>
            </a:r>
          </a:p>
        </p:txBody>
      </p:sp>
    </p:spTree>
    <p:extLst>
      <p:ext uri="{BB962C8B-B14F-4D97-AF65-F5344CB8AC3E}">
        <p14:creationId xmlns:p14="http://schemas.microsoft.com/office/powerpoint/2010/main" val="2227690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60713" y="4361853"/>
            <a:ext cx="1824852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Final report </a:t>
            </a:r>
            <a:r>
              <a:rPr lang="en-US" dirty="0"/>
              <a:t>generated and uploaded to EMR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96182" y="4361853"/>
            <a:ext cx="3248026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Patient meets with genetic counselor and relevant members of treatment team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827" y="1899011"/>
            <a:ext cx="1754273" cy="1832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/>
          <p:cNvSpPr txBox="1"/>
          <p:nvPr/>
        </p:nvSpPr>
        <p:spPr>
          <a:xfrm>
            <a:off x="7892264" y="4387770"/>
            <a:ext cx="2682150" cy="175432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Yearly re-analysis upon request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Improved analysis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Improved sequencing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Increased medical knowledge</a:t>
            </a:r>
          </a:p>
        </p:txBody>
      </p:sp>
      <p:pic>
        <p:nvPicPr>
          <p:cNvPr id="8" name="Picture 7" descr="image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2" r="15793"/>
          <a:stretch/>
        </p:blipFill>
        <p:spPr>
          <a:xfrm>
            <a:off x="4326015" y="1510999"/>
            <a:ext cx="2889797" cy="2641562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644094" y="2513363"/>
            <a:ext cx="500495" cy="6221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7383086" y="2513363"/>
            <a:ext cx="500495" cy="6221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Navy-Circle-Arrow-T-Shir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25" y="1630951"/>
            <a:ext cx="2414674" cy="241467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ED3C660-DF72-FD4D-A6B3-E2E1B967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25" y="30103"/>
            <a:ext cx="10435167" cy="1371600"/>
          </a:xfrm>
        </p:spPr>
        <p:txBody>
          <a:bodyPr/>
          <a:lstStyle/>
          <a:p>
            <a:r>
              <a:rPr lang="en-US" dirty="0"/>
              <a:t>Virtual Workflow for Clinical Genetics</a:t>
            </a:r>
          </a:p>
        </p:txBody>
      </p:sp>
    </p:spTree>
    <p:extLst>
      <p:ext uri="{BB962C8B-B14F-4D97-AF65-F5344CB8AC3E}">
        <p14:creationId xmlns:p14="http://schemas.microsoft.com/office/powerpoint/2010/main" val="764623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4630</Words>
  <Application>Microsoft Macintosh PowerPoint</Application>
  <PresentationFormat>Widescreen</PresentationFormat>
  <Paragraphs>903</Paragraphs>
  <Slides>65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Arial Narrow</vt:lpstr>
      <vt:lpstr>ArialMT</vt:lpstr>
      <vt:lpstr>Calibri</vt:lpstr>
      <vt:lpstr>Calibri Light</vt:lpstr>
      <vt:lpstr>Helvetica</vt:lpstr>
      <vt:lpstr>Wingdings 3</vt:lpstr>
      <vt:lpstr>Office Theme</vt:lpstr>
      <vt:lpstr>PowerPoint Presentation</vt:lpstr>
      <vt:lpstr>PowerPoint Presentation</vt:lpstr>
      <vt:lpstr>Objectives:</vt:lpstr>
      <vt:lpstr>DNA code – Medicine now</vt:lpstr>
      <vt:lpstr>Virtual Workflow for Clinical Genetics</vt:lpstr>
      <vt:lpstr>Virtual Workflow for Clinical Genetics</vt:lpstr>
      <vt:lpstr>Virtual Workflow for Clinical Genetics</vt:lpstr>
      <vt:lpstr>Virtual Workflow for Clinical Genetics</vt:lpstr>
      <vt:lpstr>Virtual Workflow for Clinical Genetics</vt:lpstr>
      <vt:lpstr>PowerPoint Presentation</vt:lpstr>
      <vt:lpstr>PowerPoint Presentation</vt:lpstr>
      <vt:lpstr>PowerPoint Presentation</vt:lpstr>
      <vt:lpstr>Human Gene Mutation Database (HGMD)</vt:lpstr>
      <vt:lpstr>PowerPoint Presentation</vt:lpstr>
      <vt:lpstr>PowerPoint Presentation</vt:lpstr>
      <vt:lpstr>PowerPoint Presentation</vt:lpstr>
      <vt:lpstr>Experimentally Defined Genomic Features: UCSC Genome Browser - Visualization</vt:lpstr>
      <vt:lpstr>Mainstreaming : A focus on end-to-end pathways</vt:lpstr>
      <vt:lpstr>PowerPoint Presentation</vt:lpstr>
      <vt:lpstr>PowerPoint Presentation</vt:lpstr>
      <vt:lpstr>PowerPoint Presentation</vt:lpstr>
      <vt:lpstr>PowerPoint Presentation</vt:lpstr>
      <vt:lpstr>The rules proposed to classify sequence variants follows is a heuristic system for variant classification that is compatible with a formal, quantitative, naive Bayesian classifier</vt:lpstr>
      <vt:lpstr>PowerPoint Presentation</vt:lpstr>
      <vt:lpstr>Criteria Nomenclature</vt:lpstr>
      <vt:lpstr>PowerPoint Presentation</vt:lpstr>
      <vt:lpstr>Conflicting Evidence Example </vt:lpstr>
      <vt:lpstr>PowerPoint Presentation</vt:lpstr>
      <vt:lpstr>PowerPoint Presentation</vt:lpstr>
      <vt:lpstr>Variant Interpretation Framework Summary (11 questions to always ask from a variant) </vt:lpstr>
      <vt:lpstr>PowerPoint Presentation</vt:lpstr>
      <vt:lpstr>PowerPoint Presentation</vt:lpstr>
      <vt:lpstr>PowerPoint Presentation</vt:lpstr>
      <vt:lpstr>Variant Interpretation Framework Summary  (11 questions to always ask from a variant) </vt:lpstr>
      <vt:lpstr>PowerPoint Presentation</vt:lpstr>
      <vt:lpstr>Variant Interpretation Framework Summary  (11 questions to always ask from a variant) </vt:lpstr>
      <vt:lpstr>In-frame removal or insertion of amino acids</vt:lpstr>
      <vt:lpstr>Stop loss: Protein extending variants </vt:lpstr>
      <vt:lpstr>Variant Interpretation Framework Summary  (11 questions to always ask from a variant) </vt:lpstr>
      <vt:lpstr>Computational Impact Prediction “In silico scores”  </vt:lpstr>
      <vt:lpstr>Computational Impact Prediction Splicing Scores  </vt:lpstr>
      <vt:lpstr>Scores are not deterministic  of biological effect/deleteriousness,  they are used as “supporting evidence”  </vt:lpstr>
      <vt:lpstr>Variant Interpretation Framework Summary  (11 questions to always ask from a variant) </vt:lpstr>
      <vt:lpstr>Missense Intolerance / Constraint Metrics </vt:lpstr>
      <vt:lpstr>Variant Interpretation Framework Summary  (11 questions to always ask from a variant) </vt:lpstr>
      <vt:lpstr>PowerPoint Presentation</vt:lpstr>
      <vt:lpstr>PowerPoint Presentation</vt:lpstr>
      <vt:lpstr>Variant Interpretation Framework Summary  (11 questions to always ask from a variant) </vt:lpstr>
      <vt:lpstr>Functional Evidence:</vt:lpstr>
      <vt:lpstr>Variant Interpretation Framework Summary  (11 questions to always ask from a variant) </vt:lpstr>
      <vt:lpstr>PowerPoint Presentation</vt:lpstr>
      <vt:lpstr>PowerPoint Presentation</vt:lpstr>
      <vt:lpstr>Variant Interpretation Framework Summary  (11 questions to always ask from a variant) </vt:lpstr>
      <vt:lpstr>Variant Interpretation Framework Summary  (11 questions to always ask from a variant) </vt:lpstr>
      <vt:lpstr>Specific Phenotype</vt:lpstr>
      <vt:lpstr>Variant Interpretation Framework Summary  (11 questions to always ask from a variant) </vt:lpstr>
      <vt:lpstr>Case-Specific Evidence - Segregation Data</vt:lpstr>
      <vt:lpstr>Case-Specific Evidence – De novo occurrence</vt:lpstr>
      <vt:lpstr>Variant Interpretation Framework Summary  (11 questions to always ask from a variant) </vt:lpstr>
      <vt:lpstr>Case-Specific Evidence – Phase Evidence</vt:lpstr>
      <vt:lpstr>PowerPoint Presentation</vt:lpstr>
      <vt:lpstr>PowerPoint Presentation</vt:lpstr>
      <vt:lpstr>Warning!  Germline and Somatic Classification and Catalogue Differences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25</cp:revision>
  <dcterms:created xsi:type="dcterms:W3CDTF">2021-09-19T11:13:39Z</dcterms:created>
  <dcterms:modified xsi:type="dcterms:W3CDTF">2021-09-19T14:18:25Z</dcterms:modified>
</cp:coreProperties>
</file>