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sldIdLst>
    <p:sldId id="256" r:id="rId2"/>
    <p:sldId id="257" r:id="rId3"/>
    <p:sldId id="274" r:id="rId4"/>
    <p:sldId id="283" r:id="rId5"/>
    <p:sldId id="284" r:id="rId6"/>
    <p:sldId id="285" r:id="rId7"/>
    <p:sldId id="264" r:id="rId8"/>
    <p:sldId id="260" r:id="rId9"/>
    <p:sldId id="265" r:id="rId10"/>
    <p:sldId id="267" r:id="rId11"/>
    <p:sldId id="266" r:id="rId12"/>
    <p:sldId id="289" r:id="rId13"/>
    <p:sldId id="290" r:id="rId14"/>
    <p:sldId id="286" r:id="rId15"/>
    <p:sldId id="281" r:id="rId16"/>
    <p:sldId id="262" r:id="rId17"/>
    <p:sldId id="275" r:id="rId18"/>
    <p:sldId id="280" r:id="rId19"/>
    <p:sldId id="288" r:id="rId20"/>
    <p:sldId id="276" r:id="rId21"/>
    <p:sldId id="287" r:id="rId22"/>
    <p:sldId id="270" r:id="rId23"/>
    <p:sldId id="271" r:id="rId24"/>
    <p:sldId id="279" r:id="rId25"/>
    <p:sldId id="293" r:id="rId26"/>
    <p:sldId id="258" r:id="rId27"/>
    <p:sldId id="299" r:id="rId28"/>
    <p:sldId id="302" r:id="rId29"/>
    <p:sldId id="300" r:id="rId30"/>
    <p:sldId id="295" r:id="rId31"/>
    <p:sldId id="301" r:id="rId32"/>
    <p:sldId id="303" r:id="rId33"/>
    <p:sldId id="304" r:id="rId34"/>
    <p:sldId id="305" r:id="rId35"/>
    <p:sldId id="297" r:id="rId36"/>
    <p:sldId id="259" r:id="rId37"/>
    <p:sldId id="291" r:id="rId38"/>
    <p:sldId id="292" r:id="rId39"/>
    <p:sldId id="28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1A04"/>
    <a:srgbClr val="8E6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63"/>
    <p:restoredTop sz="94717"/>
  </p:normalViewPr>
  <p:slideViewPr>
    <p:cSldViewPr snapToGrid="0" snapToObjects="1">
      <p:cViewPr>
        <p:scale>
          <a:sx n="80" d="100"/>
          <a:sy n="80" d="100"/>
        </p:scale>
        <p:origin x="-144"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AD6694-FA6E-E044-B525-2884451767BA}"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A99DE-389D-114A-9716-F5E51B73ADAB}" type="slidenum">
              <a:rPr lang="en-US" smtClean="0"/>
              <a:t>‹#›</a:t>
            </a:fld>
            <a:endParaRPr lang="en-US" dirty="0"/>
          </a:p>
        </p:txBody>
      </p:sp>
    </p:spTree>
    <p:extLst>
      <p:ext uri="{BB962C8B-B14F-4D97-AF65-F5344CB8AC3E}">
        <p14:creationId xmlns:p14="http://schemas.microsoft.com/office/powerpoint/2010/main" val="4119255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AD6694-FA6E-E044-B525-2884451767BA}"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A99DE-389D-114A-9716-F5E51B73ADAB}" type="slidenum">
              <a:rPr lang="en-US" smtClean="0"/>
              <a:t>‹#›</a:t>
            </a:fld>
            <a:endParaRPr lang="en-US" dirty="0"/>
          </a:p>
        </p:txBody>
      </p:sp>
    </p:spTree>
    <p:extLst>
      <p:ext uri="{BB962C8B-B14F-4D97-AF65-F5344CB8AC3E}">
        <p14:creationId xmlns:p14="http://schemas.microsoft.com/office/powerpoint/2010/main" val="3816389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AD6694-FA6E-E044-B525-2884451767BA}"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A99DE-389D-114A-9716-F5E51B73ADAB}" type="slidenum">
              <a:rPr lang="en-US" smtClean="0"/>
              <a:t>‹#›</a:t>
            </a:fld>
            <a:endParaRPr lang="en-US" dirty="0"/>
          </a:p>
        </p:txBody>
      </p:sp>
    </p:spTree>
    <p:extLst>
      <p:ext uri="{BB962C8B-B14F-4D97-AF65-F5344CB8AC3E}">
        <p14:creationId xmlns:p14="http://schemas.microsoft.com/office/powerpoint/2010/main" val="4074503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AD6694-FA6E-E044-B525-2884451767BA}"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A99DE-389D-114A-9716-F5E51B73ADAB}" type="slidenum">
              <a:rPr lang="en-US" smtClean="0"/>
              <a:t>‹#›</a:t>
            </a:fld>
            <a:endParaRPr lang="en-US" dirty="0"/>
          </a:p>
        </p:txBody>
      </p:sp>
    </p:spTree>
    <p:extLst>
      <p:ext uri="{BB962C8B-B14F-4D97-AF65-F5344CB8AC3E}">
        <p14:creationId xmlns:p14="http://schemas.microsoft.com/office/powerpoint/2010/main" val="521513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AD6694-FA6E-E044-B525-2884451767BA}"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A99DE-389D-114A-9716-F5E51B73ADAB}" type="slidenum">
              <a:rPr lang="en-US" smtClean="0"/>
              <a:t>‹#›</a:t>
            </a:fld>
            <a:endParaRPr lang="en-US" dirty="0"/>
          </a:p>
        </p:txBody>
      </p:sp>
    </p:spTree>
    <p:extLst>
      <p:ext uri="{BB962C8B-B14F-4D97-AF65-F5344CB8AC3E}">
        <p14:creationId xmlns:p14="http://schemas.microsoft.com/office/powerpoint/2010/main" val="187887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AD6694-FA6E-E044-B525-2884451767BA}" type="datetimeFigureOut">
              <a:rPr lang="en-US" smtClean="0"/>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A99DE-389D-114A-9716-F5E51B73ADAB}" type="slidenum">
              <a:rPr lang="en-US" smtClean="0"/>
              <a:t>‹#›</a:t>
            </a:fld>
            <a:endParaRPr lang="en-US" dirty="0"/>
          </a:p>
        </p:txBody>
      </p:sp>
    </p:spTree>
    <p:extLst>
      <p:ext uri="{BB962C8B-B14F-4D97-AF65-F5344CB8AC3E}">
        <p14:creationId xmlns:p14="http://schemas.microsoft.com/office/powerpoint/2010/main" val="3380357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AD6694-FA6E-E044-B525-2884451767BA}" type="datetimeFigureOut">
              <a:rPr lang="en-US" smtClean="0"/>
              <a:t>12/15/2021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AAA99DE-389D-114A-9716-F5E51B73ADAB}" type="slidenum">
              <a:rPr lang="en-US" smtClean="0"/>
              <a:t>‹#›</a:t>
            </a:fld>
            <a:endParaRPr lang="en-US" dirty="0"/>
          </a:p>
        </p:txBody>
      </p:sp>
    </p:spTree>
    <p:extLst>
      <p:ext uri="{BB962C8B-B14F-4D97-AF65-F5344CB8AC3E}">
        <p14:creationId xmlns:p14="http://schemas.microsoft.com/office/powerpoint/2010/main" val="2365324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AD6694-FA6E-E044-B525-2884451767BA}" type="datetimeFigureOut">
              <a:rPr lang="en-US" smtClean="0"/>
              <a:t>12/15/2021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AAA99DE-389D-114A-9716-F5E51B73ADAB}" type="slidenum">
              <a:rPr lang="en-US" smtClean="0"/>
              <a:t>‹#›</a:t>
            </a:fld>
            <a:endParaRPr lang="en-US" dirty="0"/>
          </a:p>
        </p:txBody>
      </p:sp>
    </p:spTree>
    <p:extLst>
      <p:ext uri="{BB962C8B-B14F-4D97-AF65-F5344CB8AC3E}">
        <p14:creationId xmlns:p14="http://schemas.microsoft.com/office/powerpoint/2010/main" val="2729513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AD6694-FA6E-E044-B525-2884451767BA}" type="datetimeFigureOut">
              <a:rPr lang="en-US" smtClean="0"/>
              <a:t>12/15/2021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AAA99DE-389D-114A-9716-F5E51B73ADAB}" type="slidenum">
              <a:rPr lang="en-US" smtClean="0"/>
              <a:t>‹#›</a:t>
            </a:fld>
            <a:endParaRPr lang="en-US" dirty="0"/>
          </a:p>
        </p:txBody>
      </p:sp>
    </p:spTree>
    <p:extLst>
      <p:ext uri="{BB962C8B-B14F-4D97-AF65-F5344CB8AC3E}">
        <p14:creationId xmlns:p14="http://schemas.microsoft.com/office/powerpoint/2010/main" val="35077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AD6694-FA6E-E044-B525-2884451767BA}" type="datetimeFigureOut">
              <a:rPr lang="en-US" smtClean="0"/>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A99DE-389D-114A-9716-F5E51B73ADAB}" type="slidenum">
              <a:rPr lang="en-US" smtClean="0"/>
              <a:t>‹#›</a:t>
            </a:fld>
            <a:endParaRPr lang="en-US" dirty="0"/>
          </a:p>
        </p:txBody>
      </p:sp>
    </p:spTree>
    <p:extLst>
      <p:ext uri="{BB962C8B-B14F-4D97-AF65-F5344CB8AC3E}">
        <p14:creationId xmlns:p14="http://schemas.microsoft.com/office/powerpoint/2010/main" val="332580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AD6694-FA6E-E044-B525-2884451767BA}" type="datetimeFigureOut">
              <a:rPr lang="en-US" smtClean="0"/>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A99DE-389D-114A-9716-F5E51B73ADAB}" type="slidenum">
              <a:rPr lang="en-US" smtClean="0"/>
              <a:t>‹#›</a:t>
            </a:fld>
            <a:endParaRPr lang="en-US" dirty="0"/>
          </a:p>
        </p:txBody>
      </p:sp>
    </p:spTree>
    <p:extLst>
      <p:ext uri="{BB962C8B-B14F-4D97-AF65-F5344CB8AC3E}">
        <p14:creationId xmlns:p14="http://schemas.microsoft.com/office/powerpoint/2010/main" val="3722198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AD6694-FA6E-E044-B525-2884451767BA}" type="datetimeFigureOut">
              <a:rPr lang="en-US" smtClean="0"/>
              <a:t>12/15/2021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A99DE-389D-114A-9716-F5E51B73ADAB}" type="slidenum">
              <a:rPr lang="en-US" smtClean="0"/>
              <a:t>‹#›</a:t>
            </a:fld>
            <a:endParaRPr lang="en-US" dirty="0"/>
          </a:p>
        </p:txBody>
      </p:sp>
    </p:spTree>
    <p:extLst>
      <p:ext uri="{BB962C8B-B14F-4D97-AF65-F5344CB8AC3E}">
        <p14:creationId xmlns:p14="http://schemas.microsoft.com/office/powerpoint/2010/main" val="260502258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84B2B-2F8E-5A45-B32E-2654325FB4CD}"/>
              </a:ext>
            </a:extLst>
          </p:cNvPr>
          <p:cNvSpPr>
            <a:spLocks noGrp="1"/>
          </p:cNvSpPr>
          <p:nvPr>
            <p:ph type="ctrTitle"/>
          </p:nvPr>
        </p:nvSpPr>
        <p:spPr/>
        <p:txBody>
          <a:bodyPr>
            <a:normAutofit fontScale="90000"/>
          </a:bodyPr>
          <a:lstStyle/>
          <a:p>
            <a:r>
              <a:rPr lang="en-US" b="1" dirty="0">
                <a:latin typeface="Britannic Bold" panose="020B0903060703020204" pitchFamily="34" charset="77"/>
              </a:rPr>
              <a:t>Developmental Coordination Disorder (DCD) </a:t>
            </a:r>
            <a:endParaRPr lang="en-US" dirty="0">
              <a:latin typeface="Britannic Bold" panose="020B0903060703020204" pitchFamily="34" charset="77"/>
            </a:endParaRPr>
          </a:p>
        </p:txBody>
      </p:sp>
      <p:sp>
        <p:nvSpPr>
          <p:cNvPr id="3" name="Subtitle 2">
            <a:extLst>
              <a:ext uri="{FF2B5EF4-FFF2-40B4-BE49-F238E27FC236}">
                <a16:creationId xmlns:a16="http://schemas.microsoft.com/office/drawing/2014/main" xmlns="" id="{93F36E5C-4C4F-044B-AB6F-D5AC7C9E4F27}"/>
              </a:ext>
            </a:extLst>
          </p:cNvPr>
          <p:cNvSpPr>
            <a:spLocks noGrp="1"/>
          </p:cNvSpPr>
          <p:nvPr>
            <p:ph type="subTitle" idx="1"/>
          </p:nvPr>
        </p:nvSpPr>
        <p:spPr>
          <a:xfrm>
            <a:off x="1524000" y="4079710"/>
            <a:ext cx="9144000" cy="1655762"/>
          </a:xfrm>
        </p:spPr>
        <p:txBody>
          <a:bodyPr/>
          <a:lstStyle/>
          <a:p>
            <a:r>
              <a:rPr lang="en-US" dirty="0">
                <a:solidFill>
                  <a:srgbClr val="401A04"/>
                </a:solidFill>
                <a:latin typeface="Britannic Bold" panose="020B0903060703020204" pitchFamily="34" charset="77"/>
              </a:rPr>
              <a:t>Sareh Hosseinpour, MD</a:t>
            </a:r>
          </a:p>
          <a:p>
            <a:r>
              <a:rPr lang="en-US" dirty="0">
                <a:solidFill>
                  <a:srgbClr val="401A04"/>
                </a:solidFill>
                <a:latin typeface="Britannic Bold" panose="020B0903060703020204" pitchFamily="34" charset="77"/>
              </a:rPr>
              <a:t>Tehran University of Medical Sciences</a:t>
            </a:r>
          </a:p>
        </p:txBody>
      </p:sp>
    </p:spTree>
    <p:extLst>
      <p:ext uri="{BB962C8B-B14F-4D97-AF65-F5344CB8AC3E}">
        <p14:creationId xmlns:p14="http://schemas.microsoft.com/office/powerpoint/2010/main" val="1954378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5AB13FA-7112-3D44-8019-FDB6D6C7EAA6}"/>
              </a:ext>
            </a:extLst>
          </p:cNvPr>
          <p:cNvSpPr>
            <a:spLocks noGrp="1"/>
          </p:cNvSpPr>
          <p:nvPr>
            <p:ph type="title"/>
          </p:nvPr>
        </p:nvSpPr>
        <p:spPr>
          <a:xfrm>
            <a:off x="838200" y="528898"/>
            <a:ext cx="10515600" cy="1325563"/>
          </a:xfrm>
        </p:spPr>
        <p:txBody>
          <a:bodyPr/>
          <a:lstStyle/>
          <a:p>
            <a:r>
              <a:rPr lang="en-US" b="1" dirty="0">
                <a:latin typeface="Britannic Bold" panose="020B0903060703020204" pitchFamily="34" charset="77"/>
              </a:rPr>
              <a:t>History </a:t>
            </a:r>
            <a:r>
              <a:rPr lang="en-US" dirty="0">
                <a:latin typeface="Britannic Bold" panose="020B0903060703020204" pitchFamily="34" charset="77"/>
              </a:rPr>
              <a:t/>
            </a:r>
            <a:br>
              <a:rPr lang="en-US" dirty="0">
                <a:latin typeface="Britannic Bold" panose="020B0903060703020204" pitchFamily="34" charset="77"/>
              </a:rPr>
            </a:br>
            <a:endParaRPr lang="en-US" dirty="0">
              <a:latin typeface="Britannic Bold" panose="020B0903060703020204" pitchFamily="34" charset="77"/>
            </a:endParaRPr>
          </a:p>
        </p:txBody>
      </p:sp>
      <p:sp>
        <p:nvSpPr>
          <p:cNvPr id="6" name="Content Placeholder 5">
            <a:extLst>
              <a:ext uri="{FF2B5EF4-FFF2-40B4-BE49-F238E27FC236}">
                <a16:creationId xmlns:a16="http://schemas.microsoft.com/office/drawing/2014/main" xmlns="" id="{3522D0AC-1780-F246-9C42-24AE832862BC}"/>
              </a:ext>
            </a:extLst>
          </p:cNvPr>
          <p:cNvSpPr>
            <a:spLocks noGrp="1"/>
          </p:cNvSpPr>
          <p:nvPr>
            <p:ph idx="1"/>
          </p:nvPr>
        </p:nvSpPr>
        <p:spPr>
          <a:xfrm>
            <a:off x="838200" y="1711843"/>
            <a:ext cx="10515600" cy="5146157"/>
          </a:xfrm>
        </p:spPr>
        <p:txBody>
          <a:bodyPr>
            <a:normAutofit/>
          </a:bodyPr>
          <a:lstStyle/>
          <a:p>
            <a:r>
              <a:rPr lang="en-US" sz="2400" dirty="0">
                <a:latin typeface="Arial" panose="020B0604020202020204" pitchFamily="34" charset="0"/>
                <a:cs typeface="Arial" panose="020B0604020202020204" pitchFamily="34" charset="0"/>
              </a:rPr>
              <a:t>Family history: DCD, neurologic disorders, mental health concerns, family’s social situation. </a:t>
            </a:r>
          </a:p>
          <a:p>
            <a:r>
              <a:rPr lang="en-US" sz="2400" dirty="0">
                <a:latin typeface="Arial" panose="020B0604020202020204" pitchFamily="34" charset="0"/>
                <a:cs typeface="Arial" panose="020B0604020202020204" pitchFamily="34" charset="0"/>
              </a:rPr>
              <a:t>Details of the pregnancy, birth, age of attainment of motor milestones, school performance and PMH</a:t>
            </a:r>
          </a:p>
          <a:p>
            <a:r>
              <a:rPr lang="en-US" sz="2400" dirty="0">
                <a:latin typeface="Arial" panose="020B0604020202020204" pitchFamily="34" charset="0"/>
                <a:cs typeface="Arial" panose="020B0604020202020204" pitchFamily="34" charset="0"/>
              </a:rPr>
              <a:t>Details of the child’s current gross motor and fine motor difficulties and performance in activities of daily living should also be explored.</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Information from the child’s teacher; about the child’s academic performance and concerns about the child’s motor functioning at school, attention difficulties or specific learning disorders</a:t>
            </a:r>
          </a:p>
          <a:p>
            <a:endParaRPr lang="en-US" dirty="0"/>
          </a:p>
        </p:txBody>
      </p:sp>
    </p:spTree>
    <p:extLst>
      <p:ext uri="{BB962C8B-B14F-4D97-AF65-F5344CB8AC3E}">
        <p14:creationId xmlns:p14="http://schemas.microsoft.com/office/powerpoint/2010/main" val="2047055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EE15947A-261A-4640-BCFF-14BB5C8B8200}"/>
              </a:ext>
            </a:extLst>
          </p:cNvPr>
          <p:cNvPicPr>
            <a:picLocks noGrp="1" noChangeAspect="1"/>
          </p:cNvPicPr>
          <p:nvPr>
            <p:ph idx="1"/>
          </p:nvPr>
        </p:nvPicPr>
        <p:blipFill>
          <a:blip r:embed="rId2"/>
          <a:stretch>
            <a:fillRect/>
          </a:stretch>
        </p:blipFill>
        <p:spPr>
          <a:xfrm>
            <a:off x="1292772" y="141891"/>
            <a:ext cx="10247587" cy="6558454"/>
          </a:xfrm>
        </p:spPr>
      </p:pic>
    </p:spTree>
    <p:extLst>
      <p:ext uri="{BB962C8B-B14F-4D97-AF65-F5344CB8AC3E}">
        <p14:creationId xmlns:p14="http://schemas.microsoft.com/office/powerpoint/2010/main" val="3736897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24C1F2B-7AD6-6647-966A-DA981D73BFDE}"/>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xmlns="" id="{9D8F5D0D-0DE1-A541-A043-BB1627A10170}"/>
              </a:ext>
            </a:extLst>
          </p:cNvPr>
          <p:cNvPicPr>
            <a:picLocks noGrp="1" noChangeAspect="1"/>
          </p:cNvPicPr>
          <p:nvPr>
            <p:ph idx="1"/>
          </p:nvPr>
        </p:nvPicPr>
        <p:blipFill rotWithShape="1">
          <a:blip r:embed="rId2"/>
          <a:srcRect l="9321" t="17001" r="52371" b="35717"/>
          <a:stretch/>
        </p:blipFill>
        <p:spPr>
          <a:xfrm>
            <a:off x="1397000" y="469900"/>
            <a:ext cx="4140200" cy="2794000"/>
          </a:xfrm>
        </p:spPr>
      </p:pic>
      <p:pic>
        <p:nvPicPr>
          <p:cNvPr id="10" name="Picture 9">
            <a:extLst>
              <a:ext uri="{FF2B5EF4-FFF2-40B4-BE49-F238E27FC236}">
                <a16:creationId xmlns:a16="http://schemas.microsoft.com/office/drawing/2014/main" xmlns="" id="{28492153-469C-9147-B31A-291E51443DA2}"/>
              </a:ext>
            </a:extLst>
          </p:cNvPr>
          <p:cNvPicPr>
            <a:picLocks noChangeAspect="1"/>
          </p:cNvPicPr>
          <p:nvPr/>
        </p:nvPicPr>
        <p:blipFill rotWithShape="1">
          <a:blip r:embed="rId3"/>
          <a:srcRect l="22222" t="14445" r="39004" b="39259"/>
          <a:stretch/>
        </p:blipFill>
        <p:spPr>
          <a:xfrm>
            <a:off x="2273300" y="3517900"/>
            <a:ext cx="4254500" cy="3175000"/>
          </a:xfrm>
          <a:prstGeom prst="rect">
            <a:avLst/>
          </a:prstGeom>
        </p:spPr>
      </p:pic>
      <p:pic>
        <p:nvPicPr>
          <p:cNvPr id="12" name="Picture 11">
            <a:extLst>
              <a:ext uri="{FF2B5EF4-FFF2-40B4-BE49-F238E27FC236}">
                <a16:creationId xmlns:a16="http://schemas.microsoft.com/office/drawing/2014/main" xmlns="" id="{D8A40790-68AC-A74F-84C7-1A46A711BF69}"/>
              </a:ext>
            </a:extLst>
          </p:cNvPr>
          <p:cNvPicPr>
            <a:picLocks noChangeAspect="1"/>
          </p:cNvPicPr>
          <p:nvPr/>
        </p:nvPicPr>
        <p:blipFill rotWithShape="1">
          <a:blip r:embed="rId4"/>
          <a:srcRect l="21412" t="29074" r="39583" b="24444"/>
          <a:stretch/>
        </p:blipFill>
        <p:spPr>
          <a:xfrm>
            <a:off x="6781800" y="883444"/>
            <a:ext cx="4279900" cy="3187700"/>
          </a:xfrm>
          <a:prstGeom prst="rect">
            <a:avLst/>
          </a:prstGeom>
        </p:spPr>
      </p:pic>
    </p:spTree>
    <p:extLst>
      <p:ext uri="{BB962C8B-B14F-4D97-AF65-F5344CB8AC3E}">
        <p14:creationId xmlns:p14="http://schemas.microsoft.com/office/powerpoint/2010/main" val="2143084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62ADF2-FF0C-D743-8551-17BD1B65F32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1AF94DC0-7A6C-A04A-9E76-E3ACED8CA2C4}"/>
              </a:ext>
            </a:extLst>
          </p:cNvPr>
          <p:cNvPicPr>
            <a:picLocks noGrp="1" noChangeAspect="1"/>
          </p:cNvPicPr>
          <p:nvPr>
            <p:ph idx="1"/>
          </p:nvPr>
        </p:nvPicPr>
        <p:blipFill rotWithShape="1">
          <a:blip r:embed="rId2"/>
          <a:srcRect l="21726" t="30719" r="39784" b="23750"/>
          <a:stretch/>
        </p:blipFill>
        <p:spPr>
          <a:xfrm>
            <a:off x="6515100" y="736600"/>
            <a:ext cx="4838700" cy="4038600"/>
          </a:xfrm>
        </p:spPr>
      </p:pic>
      <p:pic>
        <p:nvPicPr>
          <p:cNvPr id="7" name="Picture 6">
            <a:extLst>
              <a:ext uri="{FF2B5EF4-FFF2-40B4-BE49-F238E27FC236}">
                <a16:creationId xmlns:a16="http://schemas.microsoft.com/office/drawing/2014/main" xmlns="" id="{819018F1-5897-BE4C-A58C-A3951A98B602}"/>
              </a:ext>
            </a:extLst>
          </p:cNvPr>
          <p:cNvPicPr>
            <a:picLocks noChangeAspect="1"/>
          </p:cNvPicPr>
          <p:nvPr/>
        </p:nvPicPr>
        <p:blipFill rotWithShape="1">
          <a:blip r:embed="rId3"/>
          <a:srcRect l="7986" t="30069" r="53241" b="23704"/>
          <a:stretch/>
        </p:blipFill>
        <p:spPr>
          <a:xfrm>
            <a:off x="546100" y="2717800"/>
            <a:ext cx="5778500" cy="3771901"/>
          </a:xfrm>
          <a:prstGeom prst="rect">
            <a:avLst/>
          </a:prstGeom>
        </p:spPr>
      </p:pic>
    </p:spTree>
    <p:extLst>
      <p:ext uri="{BB962C8B-B14F-4D97-AF65-F5344CB8AC3E}">
        <p14:creationId xmlns:p14="http://schemas.microsoft.com/office/powerpoint/2010/main" val="4112586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539F6E22-10DB-0E4E-AA8A-5514EC5440B5}"/>
              </a:ext>
            </a:extLst>
          </p:cNvPr>
          <p:cNvSpPr>
            <a:spLocks noGrp="1"/>
          </p:cNvSpPr>
          <p:nvPr>
            <p:ph type="title"/>
          </p:nvPr>
        </p:nvSpPr>
        <p:spPr/>
        <p:txBody>
          <a:bodyPr/>
          <a:lstStyle/>
          <a:p>
            <a:r>
              <a:rPr lang="en-US" dirty="0">
                <a:latin typeface="Britannic Bold" panose="020B0903060703020204" pitchFamily="34" charset="77"/>
              </a:rPr>
              <a:t>DCD Questionnaire </a:t>
            </a:r>
            <a:r>
              <a:rPr lang="en-US" dirty="0"/>
              <a:t/>
            </a:r>
            <a:br>
              <a:rPr lang="en-US" dirty="0"/>
            </a:br>
            <a:endParaRPr lang="en-US" dirty="0"/>
          </a:p>
        </p:txBody>
      </p:sp>
      <p:sp>
        <p:nvSpPr>
          <p:cNvPr id="6" name="Content Placeholder 5">
            <a:extLst>
              <a:ext uri="{FF2B5EF4-FFF2-40B4-BE49-F238E27FC236}">
                <a16:creationId xmlns:a16="http://schemas.microsoft.com/office/drawing/2014/main" xmlns="" id="{DF004DFD-39CD-9C48-862A-C8070FBEFF05}"/>
              </a:ext>
            </a:extLst>
          </p:cNvPr>
          <p:cNvSpPr>
            <a:spLocks noGrp="1"/>
          </p:cNvSpPr>
          <p:nvPr>
            <p:ph idx="1"/>
          </p:nvPr>
        </p:nvSpPr>
        <p:spPr/>
        <p:txBody>
          <a:bodyPr/>
          <a:lstStyle/>
          <a:p>
            <a:pPr marL="342900" indent="-342900"/>
            <a:r>
              <a:rPr lang="en-US" dirty="0">
                <a:latin typeface="Arial" panose="020B0604020202020204" pitchFamily="34" charset="0"/>
                <a:cs typeface="Arial" panose="020B0604020202020204" pitchFamily="34" charset="0"/>
              </a:rPr>
              <a:t>15-item questionnaire</a:t>
            </a:r>
          </a:p>
          <a:p>
            <a:pPr marL="342900" indent="-342900"/>
            <a:r>
              <a:rPr lang="en-US" dirty="0">
                <a:latin typeface="Arial" panose="020B0604020202020204" pitchFamily="34" charset="0"/>
                <a:cs typeface="Arial" panose="020B0604020202020204" pitchFamily="34" charset="0"/>
              </a:rPr>
              <a:t>Identify children 5–15</a:t>
            </a:r>
          </a:p>
          <a:p>
            <a:pPr marL="342900" indent="-342900"/>
            <a:r>
              <a:rPr lang="en-US" dirty="0">
                <a:latin typeface="Arial" panose="020B0604020202020204" pitchFamily="34" charset="0"/>
                <a:cs typeface="Arial" panose="020B0604020202020204" pitchFamily="34" charset="0"/>
              </a:rPr>
              <a:t>Available at no cost at </a:t>
            </a:r>
            <a:r>
              <a:rPr lang="en-US" b="1" dirty="0">
                <a:solidFill>
                  <a:srgbClr val="0070C0"/>
                </a:solidFill>
                <a:latin typeface="Arial" panose="020B0604020202020204" pitchFamily="34" charset="0"/>
                <a:cs typeface="Arial" panose="020B0604020202020204" pitchFamily="34" charset="0"/>
              </a:rPr>
              <a:t>www.dcdq.ca. </a:t>
            </a:r>
          </a:p>
          <a:p>
            <a:pPr marL="342900" indent="-342900"/>
            <a:endParaRPr lang="en-US" b="1" dirty="0">
              <a:solidFill>
                <a:srgbClr val="0070C0"/>
              </a:solidFill>
              <a:latin typeface="Arial" panose="020B0604020202020204" pitchFamily="34" charset="0"/>
              <a:cs typeface="Arial" panose="020B0604020202020204" pitchFamily="34" charset="0"/>
            </a:endParaRPr>
          </a:p>
          <a:p>
            <a:pPr marL="342900" indent="-342900"/>
            <a:r>
              <a:rPr lang="en-US" dirty="0">
                <a:latin typeface="Arial" panose="020B0604020202020204" pitchFamily="34" charset="0"/>
                <a:cs typeface="Arial" panose="020B0604020202020204" pitchFamily="34" charset="0"/>
              </a:rPr>
              <a:t>Based on the child’s age and total score, the general practitioner can then determine whether the child may have the disorder or is unlikely to be affected. </a:t>
            </a:r>
          </a:p>
          <a:p>
            <a:pPr marL="0" indent="0">
              <a:buNone/>
            </a:pPr>
            <a:endParaRPr lang="en-US" dirty="0"/>
          </a:p>
        </p:txBody>
      </p:sp>
    </p:spTree>
    <p:extLst>
      <p:ext uri="{BB962C8B-B14F-4D97-AF65-F5344CB8AC3E}">
        <p14:creationId xmlns:p14="http://schemas.microsoft.com/office/powerpoint/2010/main" val="1657669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E35D05C5-7A0A-3C4B-B227-7DB694802C47}"/>
              </a:ext>
            </a:extLst>
          </p:cNvPr>
          <p:cNvPicPr>
            <a:picLocks noGrp="1" noChangeAspect="1"/>
          </p:cNvPicPr>
          <p:nvPr>
            <p:ph idx="1"/>
          </p:nvPr>
        </p:nvPicPr>
        <p:blipFill rotWithShape="1">
          <a:blip r:embed="rId2"/>
          <a:srcRect l="21794" t="10296" r="42031" b="8671"/>
          <a:stretch/>
        </p:blipFill>
        <p:spPr>
          <a:xfrm>
            <a:off x="1998922" y="1"/>
            <a:ext cx="7783032" cy="6592186"/>
          </a:xfrm>
        </p:spPr>
      </p:pic>
    </p:spTree>
    <p:extLst>
      <p:ext uri="{BB962C8B-B14F-4D97-AF65-F5344CB8AC3E}">
        <p14:creationId xmlns:p14="http://schemas.microsoft.com/office/powerpoint/2010/main" val="2852087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52D18B-4412-1747-A409-6F9CCB5C2790}"/>
              </a:ext>
            </a:extLst>
          </p:cNvPr>
          <p:cNvSpPr>
            <a:spLocks noGrp="1"/>
          </p:cNvSpPr>
          <p:nvPr>
            <p:ph type="title"/>
          </p:nvPr>
        </p:nvSpPr>
        <p:spPr>
          <a:xfrm>
            <a:off x="742507" y="109832"/>
            <a:ext cx="10515600" cy="1325563"/>
          </a:xfrm>
        </p:spPr>
        <p:txBody>
          <a:bodyPr/>
          <a:lstStyle/>
          <a:p>
            <a:r>
              <a:rPr lang="en-US" b="1" dirty="0">
                <a:latin typeface="Britannic Bold" panose="020B0903060703020204" pitchFamily="34" charset="77"/>
              </a:rPr>
              <a:t>DSM-5</a:t>
            </a:r>
          </a:p>
        </p:txBody>
      </p:sp>
      <p:pic>
        <p:nvPicPr>
          <p:cNvPr id="5" name="Content Placeholder 4">
            <a:extLst>
              <a:ext uri="{FF2B5EF4-FFF2-40B4-BE49-F238E27FC236}">
                <a16:creationId xmlns:a16="http://schemas.microsoft.com/office/drawing/2014/main" xmlns="" id="{8FD9A7B1-6AE1-6940-8DD2-A8006C962C5F}"/>
              </a:ext>
            </a:extLst>
          </p:cNvPr>
          <p:cNvPicPr>
            <a:picLocks noGrp="1" noChangeAspect="1"/>
          </p:cNvPicPr>
          <p:nvPr>
            <p:ph idx="1"/>
          </p:nvPr>
        </p:nvPicPr>
        <p:blipFill rotWithShape="1">
          <a:blip r:embed="rId2"/>
          <a:srcRect r="902" b="22183"/>
          <a:stretch/>
        </p:blipFill>
        <p:spPr>
          <a:xfrm>
            <a:off x="906280" y="1435395"/>
            <a:ext cx="10515600" cy="5006348"/>
          </a:xfrm>
        </p:spPr>
      </p:pic>
    </p:spTree>
    <p:extLst>
      <p:ext uri="{BB962C8B-B14F-4D97-AF65-F5344CB8AC3E}">
        <p14:creationId xmlns:p14="http://schemas.microsoft.com/office/powerpoint/2010/main" val="1197207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D1FCD8-E311-9142-A912-3D8FB7ED3F0F}"/>
              </a:ext>
            </a:extLst>
          </p:cNvPr>
          <p:cNvSpPr>
            <a:spLocks noGrp="1"/>
          </p:cNvSpPr>
          <p:nvPr>
            <p:ph type="title"/>
          </p:nvPr>
        </p:nvSpPr>
        <p:spPr>
          <a:xfrm>
            <a:off x="838199" y="365125"/>
            <a:ext cx="9520451" cy="1325563"/>
          </a:xfrm>
        </p:spPr>
        <p:txBody>
          <a:bodyPr>
            <a:normAutofit/>
          </a:bodyPr>
          <a:lstStyle/>
          <a:p>
            <a:r>
              <a:rPr lang="en-US" sz="3200" dirty="0">
                <a:latin typeface="Britannic Bold" panose="020B0903060703020204" pitchFamily="34" charset="77"/>
              </a:rPr>
              <a:t>Movement Assessment Battery for Children, 2nd edition (MABC-2)</a:t>
            </a:r>
          </a:p>
        </p:txBody>
      </p:sp>
      <p:sp>
        <p:nvSpPr>
          <p:cNvPr id="3" name="Content Placeholder 2">
            <a:extLst>
              <a:ext uri="{FF2B5EF4-FFF2-40B4-BE49-F238E27FC236}">
                <a16:creationId xmlns:a16="http://schemas.microsoft.com/office/drawing/2014/main" xmlns="" id="{85DE2686-F8EF-C747-8C16-7F271E481C7D}"/>
              </a:ext>
            </a:extLst>
          </p:cNvPr>
          <p:cNvSpPr>
            <a:spLocks noGrp="1"/>
          </p:cNvSpPr>
          <p:nvPr>
            <p:ph idx="1"/>
          </p:nvPr>
        </p:nvSpPr>
        <p:spPr>
          <a:xfrm>
            <a:off x="729018" y="2054463"/>
            <a:ext cx="10515600" cy="4351338"/>
          </a:xfrm>
        </p:spPr>
        <p:txBody>
          <a:bodyPr>
            <a:normAutofit/>
          </a:bodyPr>
          <a:lstStyle/>
          <a:p>
            <a:r>
              <a:rPr lang="en-US" sz="2400" b="1" dirty="0">
                <a:solidFill>
                  <a:srgbClr val="C00000"/>
                </a:solidFill>
                <a:latin typeface="Arial" panose="020B0604020202020204" pitchFamily="34" charset="0"/>
                <a:cs typeface="Arial" panose="020B0604020202020204" pitchFamily="34" charset="0"/>
              </a:rPr>
              <a:t>MABC-2</a:t>
            </a:r>
            <a:r>
              <a:rPr lang="en-US" sz="2400"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an assessment whose goal is to identify, describe, and guide treatment of motor impairment in children aged between 3- and 16 years. </a:t>
            </a:r>
          </a:p>
          <a:p>
            <a:r>
              <a:rPr lang="en-US" sz="2400" dirty="0">
                <a:latin typeface="Arial" panose="020B0604020202020204" pitchFamily="34" charset="0"/>
                <a:cs typeface="Arial" panose="020B0604020202020204" pitchFamily="34" charset="0"/>
              </a:rPr>
              <a:t>Throughout the years, the MABC has become the </a:t>
            </a:r>
            <a:r>
              <a:rPr lang="en-US" sz="2400" b="1" dirty="0">
                <a:solidFill>
                  <a:srgbClr val="C00000"/>
                </a:solidFill>
                <a:latin typeface="Arial" panose="020B0604020202020204" pitchFamily="34" charset="0"/>
                <a:cs typeface="Arial" panose="020B0604020202020204" pitchFamily="34" charset="0"/>
              </a:rPr>
              <a:t>gold standard assessment for DCD</a:t>
            </a:r>
            <a:r>
              <a:rPr lang="en-US" sz="2400" dirty="0">
                <a:latin typeface="Arial" panose="020B0604020202020204" pitchFamily="34" charset="0"/>
                <a:cs typeface="Arial" panose="020B0604020202020204" pitchFamily="34" charset="0"/>
              </a:rPr>
              <a:t>, indicating that children scoring below the 5th (red zone) or even the 16th (amber zone) percentiles have motor difficulties significant enough that they could be considered for a potential diagnosis of DCD. </a:t>
            </a:r>
          </a:p>
          <a:p>
            <a:r>
              <a:rPr lang="en-US" sz="2400" dirty="0">
                <a:latin typeface="Arial" panose="020B0604020202020204" pitchFamily="34" charset="0"/>
                <a:cs typeface="Arial" panose="020B0604020202020204" pitchFamily="34" charset="0"/>
              </a:rPr>
              <a:t>Difficulties in one, two, or all of the three areas of the MABC-2</a:t>
            </a:r>
          </a:p>
          <a:p>
            <a:r>
              <a:rPr lang="en-US" sz="2400" dirty="0">
                <a:latin typeface="Arial" panose="020B0604020202020204" pitchFamily="34" charset="0"/>
                <a:cs typeface="Arial" panose="020B0604020202020204" pitchFamily="34" charset="0"/>
              </a:rPr>
              <a:t> No child with DCD is the same and DCD is a highly heterogeneous condition. </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13215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C47C77-51DB-1142-B64C-42CCE16843F9}"/>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xmlns="" id="{2FF53A4E-E227-E340-9A7D-1E7E184EA17A}"/>
              </a:ext>
            </a:extLst>
          </p:cNvPr>
          <p:cNvPicPr>
            <a:picLocks noGrp="1" noChangeAspect="1"/>
          </p:cNvPicPr>
          <p:nvPr>
            <p:ph idx="1"/>
          </p:nvPr>
        </p:nvPicPr>
        <p:blipFill rotWithShape="1">
          <a:blip r:embed="rId2"/>
          <a:srcRect l="10395" t="15711" r="36458" b="12938"/>
          <a:stretch/>
        </p:blipFill>
        <p:spPr>
          <a:xfrm>
            <a:off x="838200" y="365125"/>
            <a:ext cx="10240925" cy="6290856"/>
          </a:xfrm>
        </p:spPr>
      </p:pic>
    </p:spTree>
    <p:extLst>
      <p:ext uri="{BB962C8B-B14F-4D97-AF65-F5344CB8AC3E}">
        <p14:creationId xmlns:p14="http://schemas.microsoft.com/office/powerpoint/2010/main" val="2375534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A295F6-D36D-6946-ADFF-9D368DFF2F7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9D61EC40-B4B8-894E-8623-724C375FA835}"/>
              </a:ext>
            </a:extLst>
          </p:cNvPr>
          <p:cNvPicPr>
            <a:picLocks noGrp="1" noChangeAspect="1"/>
          </p:cNvPicPr>
          <p:nvPr>
            <p:ph idx="1"/>
          </p:nvPr>
        </p:nvPicPr>
        <p:blipFill rotWithShape="1">
          <a:blip r:embed="rId2"/>
          <a:srcRect l="6145" t="25798" r="26147" b="26377"/>
          <a:stretch/>
        </p:blipFill>
        <p:spPr>
          <a:xfrm>
            <a:off x="346841" y="365125"/>
            <a:ext cx="11713779" cy="6161799"/>
          </a:xfrm>
        </p:spPr>
      </p:pic>
    </p:spTree>
    <p:extLst>
      <p:ext uri="{BB962C8B-B14F-4D97-AF65-F5344CB8AC3E}">
        <p14:creationId xmlns:p14="http://schemas.microsoft.com/office/powerpoint/2010/main" val="1219077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81A106-9092-CC4A-AAED-1632AABFD51A}"/>
              </a:ext>
            </a:extLst>
          </p:cNvPr>
          <p:cNvSpPr>
            <a:spLocks noGrp="1"/>
          </p:cNvSpPr>
          <p:nvPr>
            <p:ph type="title"/>
          </p:nvPr>
        </p:nvSpPr>
        <p:spPr>
          <a:xfrm>
            <a:off x="838200" y="475942"/>
            <a:ext cx="10515600" cy="1325563"/>
          </a:xfrm>
        </p:spPr>
        <p:txBody>
          <a:bodyPr>
            <a:normAutofit/>
          </a:bodyPr>
          <a:lstStyle/>
          <a:p>
            <a:r>
              <a:rPr lang="en-US" b="1" dirty="0">
                <a:latin typeface="Britannic Bold" panose="020B0903060703020204" pitchFamily="34" charset="77"/>
              </a:rPr>
              <a:t>Developmental coordination disorder </a:t>
            </a:r>
            <a:r>
              <a:rPr lang="en-US" dirty="0">
                <a:effectLst/>
              </a:rPr>
              <a:t/>
            </a:r>
            <a:br>
              <a:rPr lang="en-US" dirty="0">
                <a:effectLst/>
              </a:rPr>
            </a:br>
            <a:endParaRPr lang="en-US" dirty="0"/>
          </a:p>
        </p:txBody>
      </p:sp>
      <p:sp>
        <p:nvSpPr>
          <p:cNvPr id="3" name="Content Placeholder 2">
            <a:extLst>
              <a:ext uri="{FF2B5EF4-FFF2-40B4-BE49-F238E27FC236}">
                <a16:creationId xmlns:a16="http://schemas.microsoft.com/office/drawing/2014/main" xmlns="" id="{B9A80977-B156-1944-A2C9-E281D8A1EC68}"/>
              </a:ext>
            </a:extLst>
          </p:cNvPr>
          <p:cNvSpPr>
            <a:spLocks noGrp="1"/>
          </p:cNvSpPr>
          <p:nvPr>
            <p:ph idx="1"/>
          </p:nvPr>
        </p:nvSpPr>
        <p:spPr>
          <a:xfrm>
            <a:off x="838200" y="1801505"/>
            <a:ext cx="10515600" cy="4784891"/>
          </a:xfrm>
        </p:spPr>
        <p:txBody>
          <a:bodyPr>
            <a:normAutofit/>
          </a:bodyPr>
          <a:lstStyle/>
          <a:p>
            <a:r>
              <a:rPr lang="en-US" sz="2400" dirty="0">
                <a:latin typeface="Arial" panose="020B0604020202020204" pitchFamily="34" charset="0"/>
                <a:cs typeface="Arial" panose="020B0604020202020204" pitchFamily="34" charset="0"/>
              </a:rPr>
              <a:t>A common neurodevelopmental condition</a:t>
            </a:r>
          </a:p>
          <a:p>
            <a:r>
              <a:rPr lang="en-US" sz="2400" b="1" dirty="0">
                <a:solidFill>
                  <a:srgbClr val="C00000"/>
                </a:solidFill>
                <a:latin typeface="Arial" panose="020B0604020202020204" pitchFamily="34" charset="0"/>
                <a:cs typeface="Arial" panose="020B0604020202020204" pitchFamily="34" charset="0"/>
              </a:rPr>
              <a:t>”Clumsy Child Syndrome</a:t>
            </a:r>
            <a:r>
              <a:rPr lang="en-US" sz="2400" dirty="0">
                <a:solidFill>
                  <a:srgbClr val="C00000"/>
                </a:solidFill>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a:t>
            </a:r>
            <a:r>
              <a:rPr lang="en-US" sz="2400" b="1" dirty="0">
                <a:solidFill>
                  <a:srgbClr val="C00000"/>
                </a:solidFill>
                <a:latin typeface="Arial" panose="020B0604020202020204" pitchFamily="34" charset="0"/>
                <a:cs typeface="Arial" panose="020B0604020202020204" pitchFamily="34" charset="0"/>
              </a:rPr>
              <a:t>“Developmental Dyspraxia” </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Survey of 1297 parents, teachers and physicians; only 41% of pediatricians and 23% of general practitioners had knowledge of the condition.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5-6% of children between the ages of 5 to 12</a:t>
            </a:r>
          </a:p>
          <a:p>
            <a:endParaRPr lang="en-US" dirty="0"/>
          </a:p>
        </p:txBody>
      </p:sp>
    </p:spTree>
    <p:extLst>
      <p:ext uri="{BB962C8B-B14F-4D97-AF65-F5344CB8AC3E}">
        <p14:creationId xmlns:p14="http://schemas.microsoft.com/office/powerpoint/2010/main" val="640705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3FEDEC-109F-514B-BB53-4172D708C4BC}"/>
              </a:ext>
            </a:extLst>
          </p:cNvPr>
          <p:cNvSpPr>
            <a:spLocks noGrp="1"/>
          </p:cNvSpPr>
          <p:nvPr>
            <p:ph type="title"/>
          </p:nvPr>
        </p:nvSpPr>
        <p:spPr/>
        <p:txBody>
          <a:bodyPr>
            <a:normAutofit/>
          </a:bodyPr>
          <a:lstStyle/>
          <a:p>
            <a:r>
              <a:rPr lang="en-US" sz="3200" dirty="0">
                <a:latin typeface="Britannic Bold" panose="020B0903060703020204" pitchFamily="34" charset="77"/>
              </a:rPr>
              <a:t>Bruininks- Oserestsky Test of Motor Proficiency, 2nd edition (BOT-2)</a:t>
            </a:r>
          </a:p>
        </p:txBody>
      </p:sp>
      <p:sp>
        <p:nvSpPr>
          <p:cNvPr id="3" name="Content Placeholder 2">
            <a:extLst>
              <a:ext uri="{FF2B5EF4-FFF2-40B4-BE49-F238E27FC236}">
                <a16:creationId xmlns:a16="http://schemas.microsoft.com/office/drawing/2014/main" xmlns="" id="{C7FF0656-EE7C-A448-BDA4-38F31F607700}"/>
              </a:ext>
            </a:extLst>
          </p:cNvPr>
          <p:cNvSpPr>
            <a:spLocks noGrp="1"/>
          </p:cNvSpPr>
          <p:nvPr>
            <p:ph idx="1"/>
          </p:nvPr>
        </p:nvSpPr>
        <p:spPr>
          <a:xfrm>
            <a:off x="838200" y="1825625"/>
            <a:ext cx="4206766" cy="4351338"/>
          </a:xfrm>
        </p:spPr>
        <p:txBody>
          <a:bodyPr/>
          <a:lstStyle/>
          <a:p>
            <a:pPr marL="0" indent="0">
              <a:buNone/>
            </a:pPr>
            <a:r>
              <a:rPr lang="en-US" dirty="0"/>
              <a:t>Obviously, the choice of assessment will depend on accessibility, familiarity, and cultural appropriation of the items. </a:t>
            </a:r>
          </a:p>
          <a:p>
            <a:endParaRPr lang="en-US" dirty="0"/>
          </a:p>
        </p:txBody>
      </p:sp>
      <p:pic>
        <p:nvPicPr>
          <p:cNvPr id="6" name="Picture 5">
            <a:extLst>
              <a:ext uri="{FF2B5EF4-FFF2-40B4-BE49-F238E27FC236}">
                <a16:creationId xmlns:a16="http://schemas.microsoft.com/office/drawing/2014/main" xmlns="" id="{E56F3A08-34A2-E64B-B02D-501551B162E6}"/>
              </a:ext>
            </a:extLst>
          </p:cNvPr>
          <p:cNvPicPr>
            <a:picLocks noChangeAspect="1"/>
          </p:cNvPicPr>
          <p:nvPr/>
        </p:nvPicPr>
        <p:blipFill rotWithShape="1">
          <a:blip r:embed="rId2"/>
          <a:srcRect l="20594" t="21379" r="42911" b="27816"/>
          <a:stretch/>
        </p:blipFill>
        <p:spPr>
          <a:xfrm>
            <a:off x="5502166" y="1119353"/>
            <a:ext cx="6689834" cy="5580992"/>
          </a:xfrm>
          <a:prstGeom prst="rect">
            <a:avLst/>
          </a:prstGeom>
        </p:spPr>
      </p:pic>
    </p:spTree>
    <p:extLst>
      <p:ext uri="{BB962C8B-B14F-4D97-AF65-F5344CB8AC3E}">
        <p14:creationId xmlns:p14="http://schemas.microsoft.com/office/powerpoint/2010/main" val="1397120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D58B0C-E3AB-974A-A22E-AB18500F62E0}"/>
              </a:ext>
            </a:extLst>
          </p:cNvPr>
          <p:cNvSpPr>
            <a:spLocks noGrp="1"/>
          </p:cNvSpPr>
          <p:nvPr>
            <p:ph type="title"/>
          </p:nvPr>
        </p:nvSpPr>
        <p:spPr/>
        <p:txBody>
          <a:bodyPr/>
          <a:lstStyle/>
          <a:p>
            <a:r>
              <a:rPr lang="en-US" dirty="0">
                <a:latin typeface="Britannic Bold" panose="020B0903060703020204" pitchFamily="34" charset="77"/>
              </a:rPr>
              <a:t>BOT-2</a:t>
            </a:r>
            <a:endParaRPr lang="en-US" dirty="0"/>
          </a:p>
        </p:txBody>
      </p:sp>
      <p:pic>
        <p:nvPicPr>
          <p:cNvPr id="5" name="Content Placeholder 4">
            <a:extLst>
              <a:ext uri="{FF2B5EF4-FFF2-40B4-BE49-F238E27FC236}">
                <a16:creationId xmlns:a16="http://schemas.microsoft.com/office/drawing/2014/main" xmlns="" id="{647870BF-4353-A443-8387-C80E0543BE70}"/>
              </a:ext>
            </a:extLst>
          </p:cNvPr>
          <p:cNvPicPr>
            <a:picLocks noGrp="1" noChangeAspect="1"/>
          </p:cNvPicPr>
          <p:nvPr>
            <p:ph idx="1"/>
          </p:nvPr>
        </p:nvPicPr>
        <p:blipFill rotWithShape="1">
          <a:blip r:embed="rId2"/>
          <a:srcRect l="19957" t="9855" r="41773" b="10435"/>
          <a:stretch/>
        </p:blipFill>
        <p:spPr>
          <a:xfrm>
            <a:off x="4448504" y="1"/>
            <a:ext cx="5830615" cy="6857999"/>
          </a:xfrm>
        </p:spPr>
      </p:pic>
    </p:spTree>
    <p:extLst>
      <p:ext uri="{BB962C8B-B14F-4D97-AF65-F5344CB8AC3E}">
        <p14:creationId xmlns:p14="http://schemas.microsoft.com/office/powerpoint/2010/main" val="3112923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B4DD39-CF50-B143-9242-F6373BC67A78}"/>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xmlns="" id="{71A1C6AE-EEC1-0D4E-9BCB-373630264ECC}"/>
              </a:ext>
            </a:extLst>
          </p:cNvPr>
          <p:cNvPicPr>
            <a:picLocks noGrp="1" noChangeAspect="1"/>
          </p:cNvPicPr>
          <p:nvPr>
            <p:ph idx="1"/>
          </p:nvPr>
        </p:nvPicPr>
        <p:blipFill>
          <a:blip r:embed="rId2"/>
          <a:stretch>
            <a:fillRect/>
          </a:stretch>
        </p:blipFill>
        <p:spPr>
          <a:xfrm>
            <a:off x="1514900" y="0"/>
            <a:ext cx="9484057" cy="6858000"/>
          </a:xfrm>
        </p:spPr>
      </p:pic>
    </p:spTree>
    <p:extLst>
      <p:ext uri="{BB962C8B-B14F-4D97-AF65-F5344CB8AC3E}">
        <p14:creationId xmlns:p14="http://schemas.microsoft.com/office/powerpoint/2010/main" val="3451765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9A504E-5DF4-F84F-96C2-4588268B6381}"/>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xmlns="" id="{1AF7E135-5EA1-DD4C-9128-DFF519181D82}"/>
              </a:ext>
            </a:extLst>
          </p:cNvPr>
          <p:cNvPicPr>
            <a:picLocks noGrp="1" noChangeAspect="1"/>
          </p:cNvPicPr>
          <p:nvPr>
            <p:ph idx="1"/>
          </p:nvPr>
        </p:nvPicPr>
        <p:blipFill>
          <a:blip r:embed="rId2"/>
          <a:stretch>
            <a:fillRect/>
          </a:stretch>
        </p:blipFill>
        <p:spPr>
          <a:xfrm>
            <a:off x="838200" y="0"/>
            <a:ext cx="10515600" cy="6741994"/>
          </a:xfrm>
        </p:spPr>
      </p:pic>
    </p:spTree>
    <p:extLst>
      <p:ext uri="{BB962C8B-B14F-4D97-AF65-F5344CB8AC3E}">
        <p14:creationId xmlns:p14="http://schemas.microsoft.com/office/powerpoint/2010/main" val="1657386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1D36C0-1398-1C4E-8E80-86AD89EE02C0}"/>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xmlns="" id="{38124514-D0F6-A842-AEC8-7DBFA6E75534}"/>
              </a:ext>
            </a:extLst>
          </p:cNvPr>
          <p:cNvPicPr>
            <a:picLocks noGrp="1" noChangeAspect="1"/>
          </p:cNvPicPr>
          <p:nvPr>
            <p:ph idx="1"/>
          </p:nvPr>
        </p:nvPicPr>
        <p:blipFill>
          <a:blip r:embed="rId2"/>
          <a:stretch>
            <a:fillRect/>
          </a:stretch>
        </p:blipFill>
        <p:spPr>
          <a:xfrm>
            <a:off x="1275908" y="365125"/>
            <a:ext cx="9696892" cy="6312122"/>
          </a:xfrm>
        </p:spPr>
      </p:pic>
    </p:spTree>
    <p:extLst>
      <p:ext uri="{BB962C8B-B14F-4D97-AF65-F5344CB8AC3E}">
        <p14:creationId xmlns:p14="http://schemas.microsoft.com/office/powerpoint/2010/main" val="2131810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C2630F-10BC-8E46-8EFA-8B7456D832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456BC9D-C854-6D4A-8368-4C7A2CFBD105}"/>
              </a:ext>
            </a:extLst>
          </p:cNvPr>
          <p:cNvSpPr>
            <a:spLocks noGrp="1"/>
          </p:cNvSpPr>
          <p:nvPr>
            <p:ph idx="1"/>
          </p:nvPr>
        </p:nvSpPr>
        <p:spPr/>
        <p:txBody>
          <a:bodyPr/>
          <a:lstStyle/>
          <a:p>
            <a:r>
              <a:rPr lang="en-US" b="1" dirty="0">
                <a:latin typeface="Britannic Bold" panose="020B0903060703020204" pitchFamily="34" charset="77"/>
                <a:cs typeface="Arial" panose="020B0604020202020204" pitchFamily="34" charset="0"/>
              </a:rPr>
              <a:t>Risk factors: </a:t>
            </a:r>
          </a:p>
          <a:p>
            <a:pPr marL="0" indent="0">
              <a:buNone/>
            </a:pPr>
            <a:r>
              <a:rPr lang="en-US" dirty="0">
                <a:latin typeface="Arial" panose="020B0604020202020204" pitchFamily="34" charset="0"/>
                <a:cs typeface="Arial" panose="020B0604020202020204" pitchFamily="34" charset="0"/>
              </a:rPr>
              <a:t>-Very low birth weights (&lt; 1500 g) or were very preterm (&lt; 32 wk) </a:t>
            </a:r>
          </a:p>
          <a:p>
            <a:pPr marL="0" indent="0">
              <a:buNone/>
            </a:pPr>
            <a:r>
              <a:rPr lang="en-US" dirty="0">
                <a:latin typeface="Arial" panose="020B0604020202020204" pitchFamily="34" charset="0"/>
                <a:cs typeface="Arial" panose="020B0604020202020204" pitchFamily="34" charset="0"/>
              </a:rPr>
              <a:t>-Male sex, SGA, Independent walking&gt;15 mo, difficulties in attention&amp; social communication</a:t>
            </a:r>
          </a:p>
          <a:p>
            <a:pPr marL="0" indent="0">
              <a:buNone/>
            </a:pPr>
            <a:r>
              <a:rPr lang="en-US" dirty="0">
                <a:latin typeface="Arial" panose="020B0604020202020204" pitchFamily="34" charset="0"/>
                <a:cs typeface="Arial" panose="020B0604020202020204" pitchFamily="34" charset="0"/>
              </a:rPr>
              <a:t>-Postnatal exposure to steroids </a:t>
            </a:r>
          </a:p>
          <a:p>
            <a:pPr marL="0" indent="0">
              <a:buNone/>
            </a:pPr>
            <a:r>
              <a:rPr lang="en-US" dirty="0">
                <a:latin typeface="Arial" panose="020B0604020202020204" pitchFamily="34" charset="0"/>
                <a:cs typeface="Arial" panose="020B0604020202020204" pitchFamily="34" charset="0"/>
              </a:rPr>
              <a:t>-Low socio-economic status</a:t>
            </a:r>
          </a:p>
          <a:p>
            <a:pPr marL="0" indent="0">
              <a:buNone/>
            </a:pPr>
            <a:endParaRPr lang="en-US" dirty="0"/>
          </a:p>
        </p:txBody>
      </p:sp>
    </p:spTree>
    <p:extLst>
      <p:ext uri="{BB962C8B-B14F-4D97-AF65-F5344CB8AC3E}">
        <p14:creationId xmlns:p14="http://schemas.microsoft.com/office/powerpoint/2010/main" val="1379446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009DDB3-D6D3-4B44-829B-097CAA210A34}"/>
              </a:ext>
            </a:extLst>
          </p:cNvPr>
          <p:cNvSpPr>
            <a:spLocks noGrp="1"/>
          </p:cNvSpPr>
          <p:nvPr>
            <p:ph idx="1"/>
          </p:nvPr>
        </p:nvSpPr>
        <p:spPr>
          <a:xfrm>
            <a:off x="838200" y="586854"/>
            <a:ext cx="10515600" cy="5827594"/>
          </a:xfrm>
        </p:spPr>
        <p:txBody>
          <a:bodyPr>
            <a:normAutofit/>
          </a:bodyPr>
          <a:lstStyle/>
          <a:p>
            <a:r>
              <a:rPr lang="en-US" sz="3300" dirty="0">
                <a:latin typeface="Britannic Bold" panose="020B0903060703020204" pitchFamily="34" charset="77"/>
              </a:rPr>
              <a:t>Causes:</a:t>
            </a:r>
          </a:p>
          <a:p>
            <a:pPr marL="0" indent="0">
              <a:buNone/>
            </a:pPr>
            <a:endParaRPr lang="en-US" sz="3300" b="1" dirty="0">
              <a:latin typeface="Arial" panose="020B0604020202020204" pitchFamily="34" charset="0"/>
              <a:cs typeface="Arial" panose="020B0604020202020204" pitchFamily="34" charset="0"/>
            </a:endParaRPr>
          </a:p>
          <a:p>
            <a:pPr>
              <a:buFont typeface="Wingdings" pitchFamily="2" charset="2"/>
              <a:buChar char="v"/>
            </a:pPr>
            <a:r>
              <a:rPr lang="en-US" sz="2400" b="1" dirty="0">
                <a:solidFill>
                  <a:srgbClr val="FF0000"/>
                </a:solidFill>
                <a:latin typeface="Arial" panose="020B0604020202020204" pitchFamily="34" charset="0"/>
                <a:cs typeface="Arial" panose="020B0604020202020204" pitchFamily="34" charset="0"/>
              </a:rPr>
              <a:t>Unknown</a:t>
            </a:r>
          </a:p>
          <a:p>
            <a:pPr>
              <a:buFont typeface="Wingdings" pitchFamily="2" charset="2"/>
              <a:buChar char="v"/>
            </a:pPr>
            <a:r>
              <a:rPr lang="en-US" dirty="0">
                <a:latin typeface="Arial" panose="020B0604020202020204" pitchFamily="34" charset="0"/>
                <a:cs typeface="Arial" panose="020B0604020202020204" pitchFamily="34" charset="0"/>
              </a:rPr>
              <a:t>DCD is considered a </a:t>
            </a:r>
            <a:r>
              <a:rPr lang="en-US" dirty="0">
                <a:solidFill>
                  <a:srgbClr val="FF0000"/>
                </a:solidFill>
                <a:latin typeface="Arial" panose="020B0604020202020204" pitchFamily="34" charset="0"/>
                <a:cs typeface="Arial" panose="020B0604020202020204" pitchFamily="34" charset="0"/>
              </a:rPr>
              <a:t>multifactorial disorder</a:t>
            </a:r>
            <a:r>
              <a:rPr lang="en-US" dirty="0">
                <a:latin typeface="Arial" panose="020B0604020202020204" pitchFamily="34" charset="0"/>
                <a:cs typeface="Arial" panose="020B0604020202020204" pitchFamily="34" charset="0"/>
              </a:rPr>
              <a:t>, with an interplay of both genetic and environmental factors.</a:t>
            </a:r>
          </a:p>
          <a:p>
            <a:pPr marL="0" indent="0">
              <a:buNone/>
            </a:pPr>
            <a:endParaRPr lang="en-US" dirty="0">
              <a:latin typeface="Arial" panose="020B0604020202020204" pitchFamily="34" charset="0"/>
              <a:cs typeface="Arial" panose="020B0604020202020204" pitchFamily="34" charset="0"/>
            </a:endParaRPr>
          </a:p>
          <a:p>
            <a:pPr>
              <a:buFont typeface="Wingdings" pitchFamily="2" charset="2"/>
              <a:buChar char="v"/>
            </a:pPr>
            <a:r>
              <a:rPr lang="en-US" dirty="0">
                <a:latin typeface="Arial" panose="020B0604020202020204" pitchFamily="34" charset="0"/>
                <a:cs typeface="Arial" panose="020B0604020202020204" pitchFamily="34" charset="0"/>
              </a:rPr>
              <a:t>In spite of the strong suggestions of a genetic basis for DCD, very little research has explored the genetic underpinning of DCD. </a:t>
            </a:r>
          </a:p>
        </p:txBody>
      </p:sp>
    </p:spTree>
    <p:extLst>
      <p:ext uri="{BB962C8B-B14F-4D97-AF65-F5344CB8AC3E}">
        <p14:creationId xmlns:p14="http://schemas.microsoft.com/office/powerpoint/2010/main" val="646440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9A1642-D88D-7E41-8486-C7CD91FA6E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682D9C95-F620-1D40-BCCB-5E8A7B144DAE}"/>
              </a:ext>
            </a:extLst>
          </p:cNvPr>
          <p:cNvSpPr>
            <a:spLocks noGrp="1"/>
          </p:cNvSpPr>
          <p:nvPr>
            <p:ph idx="1"/>
          </p:nvPr>
        </p:nvSpPr>
        <p:spPr/>
        <p:txBody>
          <a:bodyPr>
            <a:normAutofit/>
          </a:bodyPr>
          <a:lstStyle/>
          <a:p>
            <a:pPr marL="0" indent="0" algn="ctr">
              <a:lnSpc>
                <a:spcPct val="150000"/>
              </a:lnSpc>
              <a:buNone/>
            </a:pPr>
            <a:r>
              <a:rPr lang="en-US" sz="2600" dirty="0">
                <a:latin typeface="Arial" panose="020B0604020202020204" pitchFamily="34" charset="0"/>
                <a:cs typeface="Arial" panose="020B0604020202020204" pitchFamily="34" charset="0"/>
              </a:rPr>
              <a:t> Genetic investigations into the underlying cause of other neurodevelopmental disorders such as dyslexia and DLD have identified both </a:t>
            </a:r>
            <a:r>
              <a:rPr lang="en-US" sz="2600" b="1" dirty="0">
                <a:solidFill>
                  <a:srgbClr val="FF0000"/>
                </a:solidFill>
                <a:latin typeface="Arial" panose="020B0604020202020204" pitchFamily="34" charset="0"/>
                <a:cs typeface="Arial" panose="020B0604020202020204" pitchFamily="34" charset="0"/>
              </a:rPr>
              <a:t>Mendelian variants and complex genetic models</a:t>
            </a:r>
            <a:r>
              <a:rPr lang="en-US" sz="2600" dirty="0">
                <a:latin typeface="Arial" panose="020B0604020202020204" pitchFamily="34" charset="0"/>
                <a:cs typeface="Arial" panose="020B0604020202020204" pitchFamily="34" charset="0"/>
              </a:rPr>
              <a:t> of susceptibility to contribute to their genetic basis</a:t>
            </a:r>
          </a:p>
          <a:p>
            <a:pPr>
              <a:lnSpc>
                <a:spcPct val="100000"/>
              </a:lnSpc>
              <a:buFont typeface="Wingdings" pitchFamily="2" charset="2"/>
              <a:buChar char="v"/>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7182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CD9BCA-AC67-C143-BC39-407A2A5FB0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7BF01E07-000E-C34A-BBCC-BF3F9AB42B44}"/>
              </a:ext>
            </a:extLst>
          </p:cNvPr>
          <p:cNvSpPr>
            <a:spLocks noGrp="1"/>
          </p:cNvSpPr>
          <p:nvPr>
            <p:ph idx="1"/>
          </p:nvPr>
        </p:nvSpPr>
        <p:spPr/>
        <p:txBody>
          <a:bodyPr/>
          <a:lstStyle/>
          <a:p>
            <a:pPr>
              <a:lnSpc>
                <a:spcPct val="100000"/>
              </a:lnSpc>
              <a:buFont typeface="Wingdings" pitchFamily="2" charset="2"/>
              <a:buChar char="v"/>
            </a:pPr>
            <a:r>
              <a:rPr lang="en-US" dirty="0">
                <a:latin typeface="Arial" panose="020B0604020202020204" pitchFamily="34" charset="0"/>
                <a:cs typeface="Arial" panose="020B0604020202020204" pitchFamily="34" charset="0"/>
              </a:rPr>
              <a:t>One study reported a large Canadian family where five of seven children and their mother had a diagnosis of DCD</a:t>
            </a:r>
          </a:p>
          <a:p>
            <a:pPr marL="0" indent="0">
              <a:lnSpc>
                <a:spcPct val="100000"/>
              </a:lnSpc>
              <a:buNone/>
            </a:pPr>
            <a:endParaRPr lang="en-US" dirty="0">
              <a:latin typeface="Arial" panose="020B0604020202020204" pitchFamily="34" charset="0"/>
              <a:cs typeface="Arial" panose="020B0604020202020204" pitchFamily="34" charset="0"/>
            </a:endParaRPr>
          </a:p>
          <a:p>
            <a:pPr>
              <a:lnSpc>
                <a:spcPct val="100000"/>
              </a:lnSpc>
              <a:buFont typeface="Wingdings" pitchFamily="2" charset="2"/>
              <a:buChar char="v"/>
            </a:pPr>
            <a:r>
              <a:rPr lang="en-US" dirty="0">
                <a:latin typeface="Arial" panose="020B0604020202020204" pitchFamily="34" charset="0"/>
                <a:cs typeface="Arial" panose="020B0604020202020204" pitchFamily="34" charset="0"/>
              </a:rPr>
              <a:t>This inheritance pattern is strongly suggestive of a fully penetrant dominant Mendelian genetic variant, which has been inherited from the affected mother, however, no investigation into the underlying genetic cause was reported.</a:t>
            </a:r>
          </a:p>
          <a:p>
            <a:endParaRPr lang="en-US" dirty="0"/>
          </a:p>
        </p:txBody>
      </p:sp>
    </p:spTree>
    <p:extLst>
      <p:ext uri="{BB962C8B-B14F-4D97-AF65-F5344CB8AC3E}">
        <p14:creationId xmlns:p14="http://schemas.microsoft.com/office/powerpoint/2010/main" val="630945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B8C816-131F-AD41-83B4-E440E42235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1F4B4E86-DC64-404F-AAA9-D9CB8A062AFE}"/>
              </a:ext>
            </a:extLst>
          </p:cNvPr>
          <p:cNvSpPr>
            <a:spLocks noGrp="1"/>
          </p:cNvSpPr>
          <p:nvPr>
            <p:ph idx="1"/>
          </p:nvPr>
        </p:nvSpPr>
        <p:spPr/>
        <p:txBody>
          <a:bodyPr>
            <a:normAutofit/>
          </a:bodyPr>
          <a:lstStyle/>
          <a:p>
            <a:r>
              <a:rPr lang="en-US" sz="2400" b="1" dirty="0">
                <a:solidFill>
                  <a:srgbClr val="FF0000"/>
                </a:solidFill>
                <a:latin typeface="Arial" panose="020B0604020202020204" pitchFamily="34" charset="0"/>
                <a:cs typeface="Arial" panose="020B0604020202020204" pitchFamily="34" charset="0"/>
              </a:rPr>
              <a:t>Copy number variations (CNVs), </a:t>
            </a:r>
            <a:r>
              <a:rPr lang="en-US" sz="2400" dirty="0">
                <a:latin typeface="Arial" panose="020B0604020202020204" pitchFamily="34" charset="0"/>
                <a:cs typeface="Arial" panose="020B0604020202020204" pitchFamily="34" charset="0"/>
              </a:rPr>
              <a:t>large insertions and deletions of regions of the genome, have also been implicated in DCD and other neurodevelopmental disorders ASD, intellectual disability and ADHD </a:t>
            </a:r>
          </a:p>
          <a:p>
            <a:r>
              <a:rPr lang="en-US" sz="2400" dirty="0">
                <a:latin typeface="Arial" panose="020B0604020202020204" pitchFamily="34" charset="0"/>
                <a:cs typeface="Arial" panose="020B0604020202020204" pitchFamily="34" charset="0"/>
              </a:rPr>
              <a:t>These insertions or deletions of genetic material can be </a:t>
            </a:r>
            <a:r>
              <a:rPr lang="en-US" sz="2400" dirty="0">
                <a:solidFill>
                  <a:srgbClr val="FF0000"/>
                </a:solidFill>
                <a:latin typeface="Arial" panose="020B0604020202020204" pitchFamily="34" charset="0"/>
                <a:cs typeface="Arial" panose="020B0604020202020204" pitchFamily="34" charset="0"/>
              </a:rPr>
              <a:t>inherited</a:t>
            </a:r>
            <a:r>
              <a:rPr lang="en-US" sz="2400" dirty="0">
                <a:latin typeface="Arial" panose="020B0604020202020204" pitchFamily="34" charset="0"/>
                <a:cs typeface="Arial" panose="020B0604020202020204" pitchFamily="34" charset="0"/>
              </a:rPr>
              <a:t> or occur </a:t>
            </a:r>
            <a:r>
              <a:rPr lang="en-US" sz="2400" dirty="0">
                <a:solidFill>
                  <a:srgbClr val="FF0000"/>
                </a:solidFill>
                <a:latin typeface="Arial" panose="020B0604020202020204" pitchFamily="34" charset="0"/>
                <a:cs typeface="Arial" panose="020B0604020202020204" pitchFamily="34" charset="0"/>
              </a:rPr>
              <a:t>sporadically. </a:t>
            </a:r>
          </a:p>
          <a:p>
            <a:pPr marL="0" indent="0">
              <a:buNone/>
            </a:pPr>
            <a:endParaRPr lang="en-US" sz="2400" dirty="0">
              <a:solidFill>
                <a:srgbClr val="FF0000"/>
              </a:solidFill>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CNVs occur as a normal part of our individual genomic variation, and we each carry about ten unique or very rare changes. </a:t>
            </a:r>
          </a:p>
          <a:p>
            <a:r>
              <a:rPr lang="en-US" sz="2400" dirty="0">
                <a:latin typeface="Arial" panose="020B0604020202020204" pitchFamily="34" charset="0"/>
                <a:cs typeface="Arial" panose="020B0604020202020204" pitchFamily="34" charset="0"/>
              </a:rPr>
              <a:t>The presence of some specific CNVs results in a clear syndrome</a:t>
            </a:r>
          </a:p>
        </p:txBody>
      </p:sp>
    </p:spTree>
    <p:extLst>
      <p:ext uri="{BB962C8B-B14F-4D97-AF65-F5344CB8AC3E}">
        <p14:creationId xmlns:p14="http://schemas.microsoft.com/office/powerpoint/2010/main" val="2935728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6395AE-9581-1640-83DB-7C907E67750F}"/>
              </a:ext>
            </a:extLst>
          </p:cNvPr>
          <p:cNvSpPr>
            <a:spLocks noGrp="1"/>
          </p:cNvSpPr>
          <p:nvPr>
            <p:ph type="title"/>
          </p:nvPr>
        </p:nvSpPr>
        <p:spPr/>
        <p:txBody>
          <a:bodyPr/>
          <a:lstStyle/>
          <a:p>
            <a:r>
              <a:rPr lang="en-US" b="1" dirty="0">
                <a:latin typeface="Britannic Bold" panose="020B0903060703020204" pitchFamily="34" charset="77"/>
              </a:rPr>
              <a:t>DCD: </a:t>
            </a:r>
          </a:p>
        </p:txBody>
      </p:sp>
      <p:sp>
        <p:nvSpPr>
          <p:cNvPr id="3" name="Content Placeholder 2">
            <a:extLst>
              <a:ext uri="{FF2B5EF4-FFF2-40B4-BE49-F238E27FC236}">
                <a16:creationId xmlns:a16="http://schemas.microsoft.com/office/drawing/2014/main" xmlns="" id="{A2CAE9F7-54E7-954B-A59D-79E5E1B44FDB}"/>
              </a:ext>
            </a:extLst>
          </p:cNvPr>
          <p:cNvSpPr>
            <a:spLocks noGrp="1"/>
          </p:cNvSpPr>
          <p:nvPr>
            <p:ph idx="1"/>
          </p:nvPr>
        </p:nvSpPr>
        <p:spPr>
          <a:xfrm>
            <a:off x="838200" y="1690688"/>
            <a:ext cx="10515600" cy="4690992"/>
          </a:xfrm>
        </p:spPr>
        <p:txBody>
          <a:bodyPr/>
          <a:lstStyle/>
          <a:p>
            <a:r>
              <a:rPr lang="en-US" sz="2400" dirty="0">
                <a:latin typeface="Arial" panose="020B0604020202020204" pitchFamily="34" charset="0"/>
                <a:cs typeface="Arial" panose="020B0604020202020204" pitchFamily="34" charset="0"/>
              </a:rPr>
              <a:t>A motor skill disorder that occurs when a </a:t>
            </a:r>
            <a:r>
              <a:rPr lang="en-US" sz="2400" b="1" dirty="0">
                <a:solidFill>
                  <a:srgbClr val="C00000"/>
                </a:solidFill>
                <a:latin typeface="Arial" panose="020B0604020202020204" pitchFamily="34" charset="0"/>
                <a:cs typeface="Arial" panose="020B0604020202020204" pitchFamily="34" charset="0"/>
              </a:rPr>
              <a:t>delay in the development of motor skills</a:t>
            </a:r>
            <a:r>
              <a:rPr lang="en-US" sz="2400" dirty="0">
                <a:latin typeface="Arial" panose="020B0604020202020204" pitchFamily="34" charset="0"/>
                <a:cs typeface="Arial" panose="020B0604020202020204" pitchFamily="34" charset="0"/>
              </a:rPr>
              <a:t>, or </a:t>
            </a:r>
            <a:r>
              <a:rPr lang="en-US" sz="2400" b="1" dirty="0">
                <a:solidFill>
                  <a:srgbClr val="C00000"/>
                </a:solidFill>
                <a:latin typeface="Arial" panose="020B0604020202020204" pitchFamily="34" charset="0"/>
                <a:cs typeface="Arial" panose="020B0604020202020204" pitchFamily="34" charset="0"/>
              </a:rPr>
              <a:t>difficulty coordinating movements</a:t>
            </a:r>
            <a:r>
              <a:rPr lang="en-US" sz="2400" dirty="0">
                <a:latin typeface="Arial" panose="020B0604020202020204" pitchFamily="34" charset="0"/>
                <a:cs typeface="Arial" panose="020B0604020202020204" pitchFamily="34" charset="0"/>
              </a:rPr>
              <a:t>, results in a child being unable to perform </a:t>
            </a:r>
            <a:r>
              <a:rPr lang="en-US" sz="2400" b="1" dirty="0">
                <a:latin typeface="Arial" panose="020B0604020202020204" pitchFamily="34" charset="0"/>
                <a:cs typeface="Arial" panose="020B0604020202020204" pitchFamily="34" charset="0"/>
              </a:rPr>
              <a:t>common</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everyday tasks</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Related to </a:t>
            </a:r>
            <a:r>
              <a:rPr lang="en-US" sz="2400" b="1" dirty="0">
                <a:solidFill>
                  <a:srgbClr val="C00000"/>
                </a:solidFill>
                <a:latin typeface="Arial" panose="020B0604020202020204" pitchFamily="34" charset="0"/>
                <a:cs typeface="Arial" panose="020B0604020202020204" pitchFamily="34" charset="0"/>
              </a:rPr>
              <a:t>dysgraphia</a:t>
            </a:r>
            <a:r>
              <a:rPr lang="en-US" sz="2400"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n-US" sz="2400" b="1" dirty="0">
                <a:solidFill>
                  <a:srgbClr val="C00000"/>
                </a:solidFill>
                <a:latin typeface="Arial" panose="020B0604020202020204" pitchFamily="34" charset="0"/>
                <a:cs typeface="Arial" panose="020B0604020202020204" pitchFamily="34" charset="0"/>
              </a:rPr>
              <a:t>specific language impairment</a:t>
            </a:r>
            <a:r>
              <a:rPr lang="en-US" sz="2400" dirty="0">
                <a:latin typeface="Arial" panose="020B0604020202020204" pitchFamily="34" charset="0"/>
                <a:cs typeface="Arial" panose="020B0604020202020204" pitchFamily="34" charset="0"/>
              </a:rPr>
              <a:t>, and has symptoms including </a:t>
            </a:r>
            <a:r>
              <a:rPr lang="en-US" sz="2400" b="1" dirty="0">
                <a:solidFill>
                  <a:srgbClr val="C00000"/>
                </a:solidFill>
                <a:latin typeface="Arial" panose="020B0604020202020204" pitchFamily="34" charset="0"/>
                <a:cs typeface="Arial" panose="020B0604020202020204" pitchFamily="34" charset="0"/>
              </a:rPr>
              <a:t>ataxia</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a:t>
            </a:r>
            <a:r>
              <a:rPr lang="en-US" sz="2400" b="1" dirty="0">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clumsiness</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NOT due to a medical condition or disease</a:t>
            </a:r>
            <a:r>
              <a:rPr lang="en-US" sz="2400" dirty="0">
                <a:latin typeface="Arial" panose="020B0604020202020204" pitchFamily="34" charset="0"/>
                <a:cs typeface="Arial" panose="020B0604020202020204" pitchFamily="34" charset="0"/>
              </a:rPr>
              <a:t>:  muscular</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disease/disorder/a disorder of the neurological system/general intellectual impairment/ Autism/ visual impairment/ CP. </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49926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7D4808-4D63-7349-8F51-6D55B5EFDD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4B255A7F-6EC3-C542-A009-CBD5C7F7F8D3}"/>
              </a:ext>
            </a:extLst>
          </p:cNvPr>
          <p:cNvSpPr>
            <a:spLocks noGrp="1"/>
          </p:cNvSpPr>
          <p:nvPr>
            <p:ph idx="1"/>
          </p:nvPr>
        </p:nvSpPr>
        <p:spPr/>
        <p:txBody>
          <a:bodyPr>
            <a:normAutofit fontScale="92500"/>
          </a:bodyPr>
          <a:lstStyle/>
          <a:p>
            <a:r>
              <a:rPr lang="en-US" dirty="0">
                <a:latin typeface="Arial" panose="020B0604020202020204" pitchFamily="34" charset="0"/>
                <a:cs typeface="Arial" panose="020B0604020202020204" pitchFamily="34" charset="0"/>
              </a:rPr>
              <a:t>The effect of an individual CNV is difficult to determine, depending on which genes are contained within the deleted or duplicated region and how much it affects their ability to function. Perhaps surprisingly, the majority of CNVs have no clear role or effect on cell function and appear to be completely tolerated.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recent study by </a:t>
            </a:r>
            <a:r>
              <a:rPr lang="en-US" dirty="0" err="1">
                <a:latin typeface="Arial" panose="020B0604020202020204" pitchFamily="34" charset="0"/>
                <a:cs typeface="Arial" panose="020B0604020202020204" pitchFamily="34" charset="0"/>
              </a:rPr>
              <a:t>Mosca</a:t>
            </a:r>
            <a:r>
              <a:rPr lang="en-US" dirty="0">
                <a:latin typeface="Arial" panose="020B0604020202020204" pitchFamily="34" charset="0"/>
                <a:cs typeface="Arial" panose="020B0604020202020204" pitchFamily="34" charset="0"/>
              </a:rPr>
              <a:t>  investigated CNVs and revealed an increased rate of rare CNVs in children with DCD. </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92650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B8F92D-1B1C-F44F-BE48-D32BD72BC8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200990B8-C6F8-1548-9018-E8718CEE6490}"/>
              </a:ext>
            </a:extLst>
          </p:cNvPr>
          <p:cNvSpPr>
            <a:spLocks noGrp="1"/>
          </p:cNvSpPr>
          <p:nvPr>
            <p:ph idx="1"/>
          </p:nvPr>
        </p:nvSpPr>
        <p:spPr/>
        <p:txBody>
          <a:bodyPr/>
          <a:lstStyle/>
          <a:p>
            <a:r>
              <a:rPr lang="en-US" sz="2400" dirty="0">
                <a:latin typeface="Arial" panose="020B0604020202020204" pitchFamily="34" charset="0"/>
                <a:cs typeface="Arial" panose="020B0604020202020204" pitchFamily="34" charset="0"/>
              </a:rPr>
              <a:t>Several </a:t>
            </a:r>
            <a:r>
              <a:rPr lang="en-US" sz="2400" b="1" dirty="0">
                <a:latin typeface="Arial" panose="020B0604020202020204" pitchFamily="34" charset="0"/>
                <a:cs typeface="Arial" panose="020B0604020202020204" pitchFamily="34" charset="0"/>
              </a:rPr>
              <a:t>twin studies </a:t>
            </a:r>
            <a:r>
              <a:rPr lang="en-US" sz="2400" dirty="0">
                <a:latin typeface="Arial" panose="020B0604020202020204" pitchFamily="34" charset="0"/>
                <a:cs typeface="Arial" panose="020B0604020202020204" pitchFamily="34" charset="0"/>
              </a:rPr>
              <a:t>have examined the heritability of DCD and revealed genetic contribution estimates from 0.44 (</a:t>
            </a:r>
            <a:r>
              <a:rPr lang="en-US" sz="2400" dirty="0" err="1">
                <a:latin typeface="Arial" panose="020B0604020202020204" pitchFamily="34" charset="0"/>
                <a:cs typeface="Arial" panose="020B0604020202020204" pitchFamily="34" charset="0"/>
              </a:rPr>
              <a:t>Moruzzi</a:t>
            </a:r>
            <a:r>
              <a:rPr lang="en-US" sz="2400" dirty="0">
                <a:latin typeface="Arial" panose="020B0604020202020204" pitchFamily="34" charset="0"/>
                <a:cs typeface="Arial" panose="020B0604020202020204" pitchFamily="34" charset="0"/>
              </a:rPr>
              <a:t> et al., 2010), through to 0.7 (Lichtenstein et al., 2010) and 0.8 (Martin et al., 2006). </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Lichtenstein found higher concordance rates for monozygotic twins compared to dizygotic twins, indicating the genetic linkage of DCD is of particular interest.</a:t>
            </a:r>
          </a:p>
          <a:p>
            <a:pPr marL="0" indent="0">
              <a:buNone/>
            </a:pPr>
            <a:endParaRPr lang="en-US" dirty="0"/>
          </a:p>
        </p:txBody>
      </p:sp>
    </p:spTree>
    <p:extLst>
      <p:ext uri="{BB962C8B-B14F-4D97-AF65-F5344CB8AC3E}">
        <p14:creationId xmlns:p14="http://schemas.microsoft.com/office/powerpoint/2010/main" val="1223310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2DDE7D7-D3E9-144C-8A57-8DDDAF84B3FC}"/>
              </a:ext>
            </a:extLst>
          </p:cNvPr>
          <p:cNvSpPr>
            <a:spLocks noGrp="1"/>
          </p:cNvSpPr>
          <p:nvPr>
            <p:ph idx="1"/>
          </p:nvPr>
        </p:nvSpPr>
        <p:spPr>
          <a:xfrm>
            <a:off x="838200" y="977900"/>
            <a:ext cx="10515600" cy="5199063"/>
          </a:xfrm>
        </p:spPr>
        <p:txBody>
          <a:bodyPr>
            <a:normAutofit/>
          </a:bodyPr>
          <a:lstStyle/>
          <a:p>
            <a:pPr>
              <a:lnSpc>
                <a:spcPct val="150000"/>
              </a:lnSpc>
            </a:pPr>
            <a:r>
              <a:rPr lang="en-US" sz="2400" dirty="0">
                <a:latin typeface="Arial" panose="020B0604020202020204" pitchFamily="34" charset="0"/>
                <a:cs typeface="Arial" panose="020B0604020202020204" pitchFamily="34" charset="0"/>
              </a:rPr>
              <a:t>Study:  </a:t>
            </a:r>
            <a:r>
              <a:rPr lang="en-US" sz="2400" dirty="0">
                <a:solidFill>
                  <a:srgbClr val="FF0000"/>
                </a:solidFill>
                <a:latin typeface="Arial" panose="020B0604020202020204" pitchFamily="34" charset="0"/>
                <a:cs typeface="Arial" panose="020B0604020202020204" pitchFamily="34" charset="0"/>
              </a:rPr>
              <a:t>dopamine receptors </a:t>
            </a:r>
            <a:r>
              <a:rPr lang="en-US" sz="2400" dirty="0">
                <a:latin typeface="Arial" panose="020B0604020202020204" pitchFamily="34" charset="0"/>
                <a:cs typeface="Arial" panose="020B0604020202020204" pitchFamily="34" charset="0"/>
              </a:rPr>
              <a:t>may play a role in DCD. Results indicated that a </a:t>
            </a:r>
            <a:r>
              <a:rPr lang="en-US" sz="2400" b="1" dirty="0">
                <a:latin typeface="Arial" panose="020B0604020202020204" pitchFamily="34" charset="0"/>
                <a:cs typeface="Arial" panose="020B0604020202020204" pitchFamily="34" charset="0"/>
              </a:rPr>
              <a:t>dopamine transporter protein, dopamine D2 receptor and dopamine D4 receptor genes </a:t>
            </a:r>
            <a:r>
              <a:rPr lang="en-US" sz="2400" dirty="0">
                <a:latin typeface="Arial" panose="020B0604020202020204" pitchFamily="34" charset="0"/>
                <a:cs typeface="Arial" panose="020B0604020202020204" pitchFamily="34" charset="0"/>
              </a:rPr>
              <a:t>may be dysfunctional in DC. </a:t>
            </a:r>
          </a:p>
          <a:p>
            <a:pPr marL="0" indent="0">
              <a:buNone/>
            </a:pPr>
            <a:endParaRPr lang="en-US" sz="2400" dirty="0">
              <a:latin typeface="Arial" panose="020B0604020202020204" pitchFamily="34" charset="0"/>
              <a:cs typeface="Arial" panose="020B0604020202020204" pitchFamily="34" charset="0"/>
            </a:endParaRPr>
          </a:p>
          <a:p>
            <a:pPr>
              <a:lnSpc>
                <a:spcPct val="150000"/>
              </a:lnSpc>
            </a:pPr>
            <a:r>
              <a:rPr lang="en-US" sz="2400" dirty="0">
                <a:latin typeface="Arial" panose="020B0604020202020204" pitchFamily="34" charset="0"/>
                <a:cs typeface="Arial" panose="020B0604020202020204" pitchFamily="34" charset="0"/>
              </a:rPr>
              <a:t>An important gene associated with Developmental Coordination Disorder is </a:t>
            </a:r>
            <a:r>
              <a:rPr lang="en-US" sz="2400" b="1" dirty="0">
                <a:solidFill>
                  <a:srgbClr val="C00000"/>
                </a:solidFill>
                <a:latin typeface="Arial" panose="020B0604020202020204" pitchFamily="34" charset="0"/>
                <a:cs typeface="Arial" panose="020B0604020202020204" pitchFamily="34" charset="0"/>
              </a:rPr>
              <a:t>PTPRN2</a:t>
            </a:r>
            <a:r>
              <a:rPr lang="en-US" sz="2400"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Protein Tyrosine Phosphatase Receptor Type N2</a:t>
            </a:r>
            <a:endParaRPr lang="en-US" sz="2400" dirty="0">
              <a:latin typeface="Arial" panose="020B0604020202020204" pitchFamily="34" charset="0"/>
              <a:cs typeface="Arial" panose="020B0604020202020204" pitchFamily="34" charset="0"/>
            </a:endParaRPr>
          </a:p>
          <a:p>
            <a:pPr marL="0" indent="0">
              <a:lnSpc>
                <a:spcPct val="150000"/>
              </a:lnSpc>
              <a:buNone/>
            </a:pPr>
            <a:endParaRPr lang="en-US" sz="2400" dirty="0">
              <a:latin typeface="Arial" panose="020B0604020202020204" pitchFamily="34" charset="0"/>
              <a:cs typeface="Arial" panose="020B0604020202020204" pitchFamily="34" charset="0"/>
            </a:endParaRPr>
          </a:p>
          <a:p>
            <a:pPr>
              <a:lnSpc>
                <a:spcPct val="150000"/>
              </a:lnSpc>
            </a:pPr>
            <a:endParaRPr lang="en-US" sz="2400" dirty="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4010183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92C23D-AF60-864C-8A37-61334149180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4008F4C8-2386-0B47-9EBD-4521CACA9C2F}"/>
              </a:ext>
            </a:extLst>
          </p:cNvPr>
          <p:cNvPicPr>
            <a:picLocks noGrp="1" noChangeAspect="1"/>
          </p:cNvPicPr>
          <p:nvPr>
            <p:ph idx="1"/>
          </p:nvPr>
        </p:nvPicPr>
        <p:blipFill>
          <a:blip r:embed="rId2"/>
          <a:stretch>
            <a:fillRect/>
          </a:stretch>
        </p:blipFill>
        <p:spPr>
          <a:xfrm>
            <a:off x="1261241" y="0"/>
            <a:ext cx="9616966" cy="6747641"/>
          </a:xfrm>
        </p:spPr>
      </p:pic>
    </p:spTree>
    <p:extLst>
      <p:ext uri="{BB962C8B-B14F-4D97-AF65-F5344CB8AC3E}">
        <p14:creationId xmlns:p14="http://schemas.microsoft.com/office/powerpoint/2010/main" val="2495522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A5390C2-F4EA-8642-B03C-B451737586EB}"/>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Related pathways/super pathways is </a:t>
            </a:r>
            <a:r>
              <a:rPr lang="en-US" b="1" dirty="0">
                <a:solidFill>
                  <a:srgbClr val="C00000"/>
                </a:solidFill>
                <a:latin typeface="Arial" panose="020B0604020202020204" pitchFamily="34" charset="0"/>
                <a:cs typeface="Arial" panose="020B0604020202020204" pitchFamily="34" charset="0"/>
              </a:rPr>
              <a:t>FOXA2(</a:t>
            </a:r>
            <a:r>
              <a:rPr lang="en-US" b="1" dirty="0" err="1">
                <a:latin typeface="Arial" panose="020B0604020202020204" pitchFamily="34" charset="0"/>
                <a:cs typeface="Arial" panose="020B0604020202020204" pitchFamily="34" charset="0"/>
              </a:rPr>
              <a:t>Forkhead</a:t>
            </a:r>
            <a:r>
              <a:rPr lang="en-US" b="1" dirty="0">
                <a:latin typeface="Arial" panose="020B0604020202020204" pitchFamily="34" charset="0"/>
                <a:cs typeface="Arial" panose="020B0604020202020204" pitchFamily="34" charset="0"/>
              </a:rPr>
              <a:t> box protein A2</a:t>
            </a:r>
            <a:r>
              <a:rPr lang="en-US" b="1" dirty="0">
                <a:solidFill>
                  <a:srgbClr val="C00000"/>
                </a:solidFill>
                <a:latin typeface="Arial" panose="020B0604020202020204" pitchFamily="34" charset="0"/>
                <a:cs typeface="Arial" panose="020B0604020202020204" pitchFamily="34" charset="0"/>
              </a:rPr>
              <a:t>) and FOXA3 transcription </a:t>
            </a:r>
            <a:r>
              <a:rPr lang="en-US" dirty="0">
                <a:latin typeface="Arial" panose="020B0604020202020204" pitchFamily="34" charset="0"/>
                <a:cs typeface="Arial" panose="020B0604020202020204" pitchFamily="34" charset="0"/>
              </a:rPr>
              <a:t>factor networks. </a:t>
            </a:r>
          </a:p>
          <a:p>
            <a:endParaRPr lang="en-US" dirty="0"/>
          </a:p>
        </p:txBody>
      </p:sp>
      <p:pic>
        <p:nvPicPr>
          <p:cNvPr id="5" name="Picture 4">
            <a:extLst>
              <a:ext uri="{FF2B5EF4-FFF2-40B4-BE49-F238E27FC236}">
                <a16:creationId xmlns:a16="http://schemas.microsoft.com/office/drawing/2014/main" xmlns="" id="{1D217334-BCF9-1447-903A-23F9D75DB35F}"/>
              </a:ext>
            </a:extLst>
          </p:cNvPr>
          <p:cNvPicPr>
            <a:picLocks noChangeAspect="1"/>
          </p:cNvPicPr>
          <p:nvPr/>
        </p:nvPicPr>
        <p:blipFill rotWithShape="1">
          <a:blip r:embed="rId2"/>
          <a:srcRect t="9211" r="3276" b="17803"/>
          <a:stretch/>
        </p:blipFill>
        <p:spPr>
          <a:xfrm>
            <a:off x="199696" y="3563007"/>
            <a:ext cx="11792607" cy="1623849"/>
          </a:xfrm>
          <a:prstGeom prst="rect">
            <a:avLst/>
          </a:prstGeom>
        </p:spPr>
      </p:pic>
    </p:spTree>
    <p:extLst>
      <p:ext uri="{BB962C8B-B14F-4D97-AF65-F5344CB8AC3E}">
        <p14:creationId xmlns:p14="http://schemas.microsoft.com/office/powerpoint/2010/main" val="3159359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F7E41F-C169-354E-9A92-AD3458BABB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2F8BD1AA-F50A-8F45-AE66-C00152FD96A1}"/>
              </a:ext>
            </a:extLst>
          </p:cNvPr>
          <p:cNvSpPr>
            <a:spLocks noGrp="1"/>
          </p:cNvSpPr>
          <p:nvPr>
            <p:ph idx="1"/>
          </p:nvPr>
        </p:nvSpPr>
        <p:spPr/>
        <p:txBody>
          <a:bodyPr>
            <a:normAutofit/>
          </a:bodyPr>
          <a:lstStyle/>
          <a:p>
            <a:pPr marL="0" indent="0" algn="ctr">
              <a:lnSpc>
                <a:spcPct val="150000"/>
              </a:lnSpc>
              <a:buNone/>
            </a:pPr>
            <a:r>
              <a:rPr lang="en-US" b="1" dirty="0">
                <a:latin typeface="Arial" panose="020B0604020202020204" pitchFamily="34" charset="0"/>
                <a:cs typeface="Arial" panose="020B0604020202020204" pitchFamily="34" charset="0"/>
              </a:rPr>
              <a:t>It is also widely accepted that genetics play a major role in an individual’s risk for developing DCD, although no specific genes or molecular pathways have been reported, to date. </a:t>
            </a:r>
          </a:p>
          <a:p>
            <a:pPr algn="ctr">
              <a:lnSpc>
                <a:spcPct val="150000"/>
              </a:lnSpc>
            </a:pPr>
            <a:endParaRPr lang="en-US" dirty="0"/>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4401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97889C-2A2A-8044-B16F-A93570762D9B}"/>
              </a:ext>
            </a:extLst>
          </p:cNvPr>
          <p:cNvSpPr>
            <a:spLocks noGrp="1"/>
          </p:cNvSpPr>
          <p:nvPr>
            <p:ph type="title"/>
          </p:nvPr>
        </p:nvSpPr>
        <p:spPr/>
        <p:txBody>
          <a:bodyPr/>
          <a:lstStyle/>
          <a:p>
            <a:r>
              <a:rPr lang="en-US" dirty="0">
                <a:latin typeface="Britannic Bold" panose="020B0903060703020204" pitchFamily="34" charset="77"/>
              </a:rPr>
              <a:t>Multidisciplinary team setting </a:t>
            </a:r>
            <a:r>
              <a:rPr lang="en-US" dirty="0"/>
              <a:t/>
            </a:r>
            <a:br>
              <a:rPr lang="en-US" dirty="0"/>
            </a:br>
            <a:endParaRPr lang="en-US" dirty="0"/>
          </a:p>
        </p:txBody>
      </p:sp>
      <p:sp>
        <p:nvSpPr>
          <p:cNvPr id="3" name="Content Placeholder 2">
            <a:extLst>
              <a:ext uri="{FF2B5EF4-FFF2-40B4-BE49-F238E27FC236}">
                <a16:creationId xmlns:a16="http://schemas.microsoft.com/office/drawing/2014/main" xmlns="" id="{9596B80E-E0B8-EE43-BD16-50D98910A3A1}"/>
              </a:ext>
            </a:extLst>
          </p:cNvPr>
          <p:cNvSpPr>
            <a:spLocks noGrp="1"/>
          </p:cNvSpPr>
          <p:nvPr>
            <p:ph idx="1"/>
          </p:nvPr>
        </p:nvSpPr>
        <p:spPr/>
        <p:txBody>
          <a:bodyPr>
            <a:normAutofit/>
          </a:bodyPr>
          <a:lstStyle/>
          <a:p>
            <a:pPr marL="0" indent="0">
              <a:buNone/>
            </a:pPr>
            <a:endParaRPr lang="en-US" sz="2600" dirty="0">
              <a:latin typeface="Arial" panose="020B0604020202020204" pitchFamily="34" charset="0"/>
              <a:cs typeface="Arial" panose="020B0604020202020204" pitchFamily="34" charset="0"/>
            </a:endParaRPr>
          </a:p>
          <a:p>
            <a:pPr>
              <a:buFontTx/>
              <a:buChar char="-"/>
            </a:pPr>
            <a:r>
              <a:rPr lang="en-US" sz="2600" dirty="0">
                <a:latin typeface="Arial" panose="020B0604020202020204" pitchFamily="34" charset="0"/>
                <a:cs typeface="Arial" panose="020B0604020202020204" pitchFamily="34" charset="0"/>
              </a:rPr>
              <a:t>Occupational Therapist; to assess the type, extent and functional implications of the child’s co-ordination difficulties</a:t>
            </a:r>
          </a:p>
          <a:p>
            <a:pPr>
              <a:buFontTx/>
              <a:buChar char="-"/>
            </a:pPr>
            <a:endParaRPr lang="en-US" sz="2600" dirty="0">
              <a:latin typeface="Arial" panose="020B0604020202020204" pitchFamily="34" charset="0"/>
              <a:cs typeface="Arial" panose="020B0604020202020204" pitchFamily="34" charset="0"/>
            </a:endParaRPr>
          </a:p>
          <a:p>
            <a:pPr>
              <a:buFontTx/>
              <a:buChar char="-"/>
            </a:pPr>
            <a:r>
              <a:rPr lang="en-US" sz="2600" dirty="0">
                <a:latin typeface="Arial" panose="020B0604020202020204" pitchFamily="34" charset="0"/>
                <a:cs typeface="Arial" panose="020B0604020202020204" pitchFamily="34" charset="0"/>
              </a:rPr>
              <a:t>Physiotherapist; to assess range of movement, posture and overall strength and stability. </a:t>
            </a:r>
          </a:p>
          <a:p>
            <a:pPr marL="0" indent="0">
              <a:buNone/>
            </a:pPr>
            <a:endParaRPr lang="en-US" dirty="0"/>
          </a:p>
        </p:txBody>
      </p:sp>
    </p:spTree>
    <p:extLst>
      <p:ext uri="{BB962C8B-B14F-4D97-AF65-F5344CB8AC3E}">
        <p14:creationId xmlns:p14="http://schemas.microsoft.com/office/powerpoint/2010/main" val="3833101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C31704-9C92-044C-8C37-D0BC104FB39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264AD48F-DA4C-7749-AF35-B4FDDECF27B7}"/>
              </a:ext>
            </a:extLst>
          </p:cNvPr>
          <p:cNvPicPr>
            <a:picLocks noGrp="1" noChangeAspect="1"/>
          </p:cNvPicPr>
          <p:nvPr>
            <p:ph idx="1"/>
          </p:nvPr>
        </p:nvPicPr>
        <p:blipFill rotWithShape="1">
          <a:blip r:embed="rId2"/>
          <a:srcRect l="8591" t="33638" r="38690" b="35717"/>
          <a:stretch/>
        </p:blipFill>
        <p:spPr>
          <a:xfrm>
            <a:off x="838200" y="1130300"/>
            <a:ext cx="10515600" cy="4813299"/>
          </a:xfrm>
        </p:spPr>
      </p:pic>
    </p:spTree>
    <p:extLst>
      <p:ext uri="{BB962C8B-B14F-4D97-AF65-F5344CB8AC3E}">
        <p14:creationId xmlns:p14="http://schemas.microsoft.com/office/powerpoint/2010/main" val="1569739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FE3732-192C-254C-9E0F-E3FBB8C5888D}"/>
              </a:ext>
            </a:extLst>
          </p:cNvPr>
          <p:cNvSpPr>
            <a:spLocks noGrp="1"/>
          </p:cNvSpPr>
          <p:nvPr>
            <p:ph type="title"/>
          </p:nvPr>
        </p:nvSpPr>
        <p:spPr/>
        <p:txBody>
          <a:bodyPr/>
          <a:lstStyle/>
          <a:p>
            <a:r>
              <a:rPr lang="en-US" dirty="0"/>
              <a:t>…</a:t>
            </a:r>
            <a:r>
              <a:rPr lang="en-US" dirty="0">
                <a:latin typeface="Britannic Bold" panose="020B0903060703020204" pitchFamily="34" charset="77"/>
              </a:rPr>
              <a:t> Multidisciplinary team setting </a:t>
            </a:r>
            <a:endParaRPr lang="en-US" dirty="0"/>
          </a:p>
        </p:txBody>
      </p:sp>
      <p:sp>
        <p:nvSpPr>
          <p:cNvPr id="3" name="Content Placeholder 2">
            <a:extLst>
              <a:ext uri="{FF2B5EF4-FFF2-40B4-BE49-F238E27FC236}">
                <a16:creationId xmlns:a16="http://schemas.microsoft.com/office/drawing/2014/main" xmlns="" id="{4C8D80FE-F5B6-DC47-9FF5-50714E052DDE}"/>
              </a:ext>
            </a:extLst>
          </p:cNvPr>
          <p:cNvSpPr>
            <a:spLocks noGrp="1"/>
          </p:cNvSpPr>
          <p:nvPr>
            <p:ph idx="1"/>
          </p:nvPr>
        </p:nvSpPr>
        <p:spPr/>
        <p:txBody>
          <a:bodyPr/>
          <a:lstStyle/>
          <a:p>
            <a:pPr>
              <a:buFontTx/>
              <a:buChar char="-"/>
            </a:pPr>
            <a:r>
              <a:rPr lang="en-US" dirty="0">
                <a:latin typeface="Arial" panose="020B0604020202020204" pitchFamily="34" charset="0"/>
                <a:cs typeface="Arial" panose="020B0604020202020204" pitchFamily="34" charset="0"/>
              </a:rPr>
              <a:t>Medical doctor; to assess for medical, muscular or neurological disorders</a:t>
            </a:r>
          </a:p>
          <a:p>
            <a:pPr>
              <a:buFontTx/>
              <a:buChar char="-"/>
            </a:pPr>
            <a:r>
              <a:rPr lang="en-US" dirty="0">
                <a:latin typeface="Arial" panose="020B0604020202020204" pitchFamily="34" charset="0"/>
                <a:cs typeface="Arial" panose="020B0604020202020204" pitchFamily="34" charset="0"/>
              </a:rPr>
              <a:t>Psychologist; to assess learning ability and social, emotional and behavioral development. </a:t>
            </a:r>
          </a:p>
          <a:p>
            <a:pPr>
              <a:buFontTx/>
              <a:buChar char="-"/>
            </a:pPr>
            <a:r>
              <a:rPr lang="en-US" dirty="0">
                <a:latin typeface="Arial" panose="020B0604020202020204" pitchFamily="34" charset="0"/>
                <a:cs typeface="Arial" panose="020B0604020202020204" pitchFamily="34" charset="0"/>
              </a:rPr>
              <a:t>Speech and Language Therapist; to assess speech and language skills.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Assess for any eye movement difficulties. </a:t>
            </a:r>
          </a:p>
          <a:p>
            <a:pPr>
              <a:buFontTx/>
              <a:buChar char="-"/>
            </a:pPr>
            <a:endParaRPr lang="en-US" dirty="0">
              <a:latin typeface="Arial" panose="020B0604020202020204" pitchFamily="34" charset="0"/>
              <a:cs typeface="Arial" panose="020B0604020202020204" pitchFamily="34" charset="0"/>
            </a:endParaRPr>
          </a:p>
          <a:p>
            <a:pPr>
              <a:buFontTx/>
              <a:buChar char="-"/>
            </a:pP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666919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E6B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25B4CC-C27A-4E4A-A333-F1C4391F31AB}"/>
              </a:ext>
            </a:extLst>
          </p:cNvPr>
          <p:cNvSpPr>
            <a:spLocks noGrp="1"/>
          </p:cNvSpPr>
          <p:nvPr>
            <p:ph type="title"/>
          </p:nvPr>
        </p:nvSpPr>
        <p:spPr>
          <a:xfrm>
            <a:off x="1438702" y="5266622"/>
            <a:ext cx="10515600" cy="1325563"/>
          </a:xfrm>
        </p:spPr>
        <p:txBody>
          <a:bodyPr/>
          <a:lstStyle/>
          <a:p>
            <a:r>
              <a:rPr lang="en-US" dirty="0">
                <a:latin typeface="Britannic Bold" panose="020B0903060703020204" pitchFamily="34" charset="77"/>
              </a:rPr>
              <a:t>Thank  you</a:t>
            </a:r>
          </a:p>
        </p:txBody>
      </p:sp>
      <p:sp>
        <p:nvSpPr>
          <p:cNvPr id="4" name="Content Placeholder 3">
            <a:extLst>
              <a:ext uri="{FF2B5EF4-FFF2-40B4-BE49-F238E27FC236}">
                <a16:creationId xmlns:a16="http://schemas.microsoft.com/office/drawing/2014/main" xmlns="" id="{28C6981C-AEFE-8E4E-A798-965784A66C3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19497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B1A1DD-C072-B349-98D9-11A80AD20DD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5A33A3FF-8469-854D-BE42-D5E8E23A1051}"/>
              </a:ext>
            </a:extLst>
          </p:cNvPr>
          <p:cNvPicPr>
            <a:picLocks noGrp="1" noChangeAspect="1"/>
          </p:cNvPicPr>
          <p:nvPr>
            <p:ph idx="1"/>
          </p:nvPr>
        </p:nvPicPr>
        <p:blipFill rotWithShape="1">
          <a:blip r:embed="rId2"/>
          <a:srcRect l="5239" t="28696" r="43811" b="23479"/>
          <a:stretch/>
        </p:blipFill>
        <p:spPr>
          <a:xfrm>
            <a:off x="1954924" y="1182411"/>
            <a:ext cx="8734097" cy="4855781"/>
          </a:xfrm>
        </p:spPr>
      </p:pic>
    </p:spTree>
    <p:extLst>
      <p:ext uri="{BB962C8B-B14F-4D97-AF65-F5344CB8AC3E}">
        <p14:creationId xmlns:p14="http://schemas.microsoft.com/office/powerpoint/2010/main" val="1171094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304838-6F9E-D44E-A40F-9B0A37E5D6F4}"/>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xmlns="" id="{ED87B192-A3BA-FF4C-BDAF-D3C032763359}"/>
              </a:ext>
            </a:extLst>
          </p:cNvPr>
          <p:cNvPicPr>
            <a:picLocks noGrp="1" noChangeAspect="1"/>
          </p:cNvPicPr>
          <p:nvPr>
            <p:ph idx="1"/>
          </p:nvPr>
        </p:nvPicPr>
        <p:blipFill rotWithShape="1">
          <a:blip r:embed="rId2"/>
          <a:srcRect l="4786" t="31232" r="44490" b="27464"/>
          <a:stretch/>
        </p:blipFill>
        <p:spPr>
          <a:xfrm>
            <a:off x="593834" y="680415"/>
            <a:ext cx="5502166" cy="4485310"/>
          </a:xfrm>
        </p:spPr>
      </p:pic>
      <p:pic>
        <p:nvPicPr>
          <p:cNvPr id="7" name="Picture 6">
            <a:extLst>
              <a:ext uri="{FF2B5EF4-FFF2-40B4-BE49-F238E27FC236}">
                <a16:creationId xmlns:a16="http://schemas.microsoft.com/office/drawing/2014/main" xmlns="" id="{19F4722C-AEA0-8943-841E-66D188C05F84}"/>
              </a:ext>
            </a:extLst>
          </p:cNvPr>
          <p:cNvPicPr>
            <a:picLocks noChangeAspect="1"/>
          </p:cNvPicPr>
          <p:nvPr/>
        </p:nvPicPr>
        <p:blipFill rotWithShape="1">
          <a:blip r:embed="rId3"/>
          <a:srcRect l="34818" t="17702" r="34866" b="34252"/>
          <a:stretch/>
        </p:blipFill>
        <p:spPr>
          <a:xfrm>
            <a:off x="7354377" y="365125"/>
            <a:ext cx="3326524" cy="3294993"/>
          </a:xfrm>
          <a:prstGeom prst="rect">
            <a:avLst/>
          </a:prstGeom>
        </p:spPr>
      </p:pic>
      <p:pic>
        <p:nvPicPr>
          <p:cNvPr id="9" name="Picture 8">
            <a:extLst>
              <a:ext uri="{FF2B5EF4-FFF2-40B4-BE49-F238E27FC236}">
                <a16:creationId xmlns:a16="http://schemas.microsoft.com/office/drawing/2014/main" xmlns="" id="{04C190F3-0FDA-924B-BEDA-F6101D84EB71}"/>
              </a:ext>
            </a:extLst>
          </p:cNvPr>
          <p:cNvPicPr>
            <a:picLocks noChangeAspect="1"/>
          </p:cNvPicPr>
          <p:nvPr/>
        </p:nvPicPr>
        <p:blipFill rotWithShape="1">
          <a:blip r:embed="rId4"/>
          <a:srcRect l="23899" t="17701" r="24809" b="33563"/>
          <a:stretch/>
        </p:blipFill>
        <p:spPr>
          <a:xfrm>
            <a:off x="6482254" y="3660118"/>
            <a:ext cx="5070771" cy="3011214"/>
          </a:xfrm>
          <a:prstGeom prst="rect">
            <a:avLst/>
          </a:prstGeom>
        </p:spPr>
      </p:pic>
    </p:spTree>
    <p:extLst>
      <p:ext uri="{BB962C8B-B14F-4D97-AF65-F5344CB8AC3E}">
        <p14:creationId xmlns:p14="http://schemas.microsoft.com/office/powerpoint/2010/main" val="160245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244F5C-7C42-FD46-BF6F-0B68E2BAE08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140DA398-013D-6D42-8AB5-64F4B8473B32}"/>
              </a:ext>
            </a:extLst>
          </p:cNvPr>
          <p:cNvPicPr>
            <a:picLocks noGrp="1" noChangeAspect="1"/>
          </p:cNvPicPr>
          <p:nvPr>
            <p:ph idx="1"/>
          </p:nvPr>
        </p:nvPicPr>
        <p:blipFill>
          <a:blip r:embed="rId2"/>
          <a:stretch>
            <a:fillRect/>
          </a:stretch>
        </p:blipFill>
        <p:spPr>
          <a:xfrm>
            <a:off x="2175641" y="832507"/>
            <a:ext cx="7961587" cy="4705487"/>
          </a:xfrm>
        </p:spPr>
      </p:pic>
    </p:spTree>
    <p:extLst>
      <p:ext uri="{BB962C8B-B14F-4D97-AF65-F5344CB8AC3E}">
        <p14:creationId xmlns:p14="http://schemas.microsoft.com/office/powerpoint/2010/main" val="2434129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7E2A4A-CFD8-9D42-887E-FA2D10936F18}"/>
              </a:ext>
            </a:extLst>
          </p:cNvPr>
          <p:cNvSpPr>
            <a:spLocks noGrp="1"/>
          </p:cNvSpPr>
          <p:nvPr>
            <p:ph type="title"/>
          </p:nvPr>
        </p:nvSpPr>
        <p:spPr/>
        <p:txBody>
          <a:bodyPr/>
          <a:lstStyle/>
          <a:p>
            <a:r>
              <a:rPr lang="en-US" b="1" dirty="0">
                <a:latin typeface="Britannic Bold" panose="020B0903060703020204" pitchFamily="34" charset="77"/>
              </a:rPr>
              <a:t>When is the disorder suspected </a:t>
            </a:r>
            <a:r>
              <a:rPr lang="en-US" dirty="0">
                <a:latin typeface="Britannic Bold" panose="020B0903060703020204" pitchFamily="34" charset="77"/>
              </a:rPr>
              <a:t>?</a:t>
            </a:r>
          </a:p>
        </p:txBody>
      </p:sp>
      <p:sp>
        <p:nvSpPr>
          <p:cNvPr id="3" name="Content Placeholder 2">
            <a:extLst>
              <a:ext uri="{FF2B5EF4-FFF2-40B4-BE49-F238E27FC236}">
                <a16:creationId xmlns:a16="http://schemas.microsoft.com/office/drawing/2014/main" xmlns="" id="{61230190-4796-9B48-8FE4-74E2DB043B64}"/>
              </a:ext>
            </a:extLst>
          </p:cNvPr>
          <p:cNvSpPr>
            <a:spLocks noGrp="1"/>
          </p:cNvSpPr>
          <p:nvPr>
            <p:ph idx="1"/>
          </p:nvPr>
        </p:nvSpPr>
        <p:spPr>
          <a:xfrm>
            <a:off x="838200" y="1501254"/>
            <a:ext cx="10515600" cy="5213445"/>
          </a:xfrm>
        </p:spPr>
        <p:txBody>
          <a:bodyPr>
            <a:normAutofit/>
          </a:bodyPr>
          <a:lstStyle/>
          <a:p>
            <a:r>
              <a:rPr lang="en-US" sz="2400" dirty="0">
                <a:latin typeface="Arial" panose="020B0604020202020204" pitchFamily="34" charset="0"/>
                <a:cs typeface="Arial" panose="020B0604020202020204" pitchFamily="34" charset="0"/>
              </a:rPr>
              <a:t>Developmental coordination disorder could be present in a child whose parents, caregiver or schoolteacher expresses concerns that he or she is unusually </a:t>
            </a:r>
            <a:r>
              <a:rPr lang="en-US" sz="2400" b="1" dirty="0">
                <a:solidFill>
                  <a:srgbClr val="C00000"/>
                </a:solidFill>
                <a:latin typeface="Arial" panose="020B0604020202020204" pitchFamily="34" charset="0"/>
                <a:cs typeface="Arial" panose="020B0604020202020204" pitchFamily="34" charset="0"/>
              </a:rPr>
              <a:t>clumsy</a:t>
            </a:r>
            <a:r>
              <a:rPr lang="en-US" sz="2400" dirty="0">
                <a:latin typeface="Arial" panose="020B0604020202020204" pitchFamily="34" charset="0"/>
                <a:cs typeface="Arial" panose="020B0604020202020204" pitchFamily="34" charset="0"/>
              </a:rPr>
              <a:t> and is showing </a:t>
            </a:r>
            <a:r>
              <a:rPr lang="en-US" sz="2400" b="1" dirty="0">
                <a:solidFill>
                  <a:srgbClr val="C00000"/>
                </a:solidFill>
                <a:latin typeface="Arial" panose="020B0604020202020204" pitchFamily="34" charset="0"/>
                <a:cs typeface="Arial" panose="020B0604020202020204" pitchFamily="34" charset="0"/>
              </a:rPr>
              <a:t>persistent delays in gross or fine motor milestones</a:t>
            </a:r>
            <a:r>
              <a:rPr lang="en-US" sz="2400" dirty="0">
                <a:solidFill>
                  <a:srgbClr val="C00000"/>
                </a:solidFill>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Also; difficulties with oral motor coordination, such as closing lips to blow bubbles or blowing out birthday candles </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Involving problems in motor coordination that affect activities of </a:t>
            </a:r>
            <a:r>
              <a:rPr lang="en-US" sz="2400" b="1" dirty="0">
                <a:solidFill>
                  <a:srgbClr val="C00000"/>
                </a:solidFill>
                <a:latin typeface="Arial" panose="020B0604020202020204" pitchFamily="34" charset="0"/>
                <a:cs typeface="Arial" panose="020B0604020202020204" pitchFamily="34" charset="0"/>
              </a:rPr>
              <a:t>daily living</a:t>
            </a:r>
            <a:r>
              <a:rPr lang="en-US" sz="2400" dirty="0">
                <a:latin typeface="Arial" panose="020B0604020202020204" pitchFamily="34" charset="0"/>
                <a:cs typeface="Arial" panose="020B0604020202020204" pitchFamily="34" charset="0"/>
              </a:rPr>
              <a:t>(Difficulty with self-care, P.E and Sports, Handwriting, Poor Attention and Concentration, Social difficulties, Behavioural difficulties, Speech and Language difficulties) and </a:t>
            </a:r>
            <a:r>
              <a:rPr lang="en-US" sz="2400" b="1" dirty="0">
                <a:solidFill>
                  <a:srgbClr val="C00000"/>
                </a:solidFill>
                <a:latin typeface="Arial" panose="020B0604020202020204" pitchFamily="34" charset="0"/>
                <a:cs typeface="Arial" panose="020B0604020202020204" pitchFamily="34" charset="0"/>
              </a:rPr>
              <a:t>academic achievement </a:t>
            </a:r>
          </a:p>
          <a:p>
            <a:r>
              <a:rPr lang="en-US" sz="2400" dirty="0">
                <a:latin typeface="Arial" panose="020B0604020202020204" pitchFamily="34" charset="0"/>
                <a:cs typeface="Arial" panose="020B0604020202020204" pitchFamily="34" charset="0"/>
              </a:rPr>
              <a:t>Difficulties or impairments in the performance of “age-appropriate” activities, </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693999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89F791CD-5929-3142-A2CF-9F74D8446C29}"/>
              </a:ext>
            </a:extLst>
          </p:cNvPr>
          <p:cNvPicPr>
            <a:picLocks noGrp="1" noChangeAspect="1"/>
          </p:cNvPicPr>
          <p:nvPr>
            <p:ph idx="1"/>
          </p:nvPr>
        </p:nvPicPr>
        <p:blipFill>
          <a:blip r:embed="rId2"/>
          <a:stretch>
            <a:fillRect/>
          </a:stretch>
        </p:blipFill>
        <p:spPr>
          <a:xfrm>
            <a:off x="2805906" y="161752"/>
            <a:ext cx="6071452" cy="6587066"/>
          </a:xfrm>
        </p:spPr>
      </p:pic>
    </p:spTree>
    <p:extLst>
      <p:ext uri="{BB962C8B-B14F-4D97-AF65-F5344CB8AC3E}">
        <p14:creationId xmlns:p14="http://schemas.microsoft.com/office/powerpoint/2010/main" val="2080369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A4F3D-2F13-F347-8C09-61A6C213DD2B}"/>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xmlns="" id="{BD4A8FBC-7140-D449-8251-E458DDB0D772}"/>
              </a:ext>
            </a:extLst>
          </p:cNvPr>
          <p:cNvPicPr>
            <a:picLocks noGrp="1" noChangeAspect="1"/>
          </p:cNvPicPr>
          <p:nvPr>
            <p:ph idx="1"/>
          </p:nvPr>
        </p:nvPicPr>
        <p:blipFill>
          <a:blip r:embed="rId2"/>
          <a:stretch>
            <a:fillRect/>
          </a:stretch>
        </p:blipFill>
        <p:spPr>
          <a:xfrm>
            <a:off x="838200" y="365125"/>
            <a:ext cx="10515599" cy="6226744"/>
          </a:xfrm>
        </p:spPr>
      </p:pic>
    </p:spTree>
    <p:extLst>
      <p:ext uri="{BB962C8B-B14F-4D97-AF65-F5344CB8AC3E}">
        <p14:creationId xmlns:p14="http://schemas.microsoft.com/office/powerpoint/2010/main" val="37690424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520</TotalTime>
  <Words>1106</Words>
  <Application>Microsoft Office PowerPoint</Application>
  <PresentationFormat>Custom</PresentationFormat>
  <Paragraphs>88</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Developmental Coordination Disorder (DCD) </vt:lpstr>
      <vt:lpstr>Developmental coordination disorder  </vt:lpstr>
      <vt:lpstr>DCD: </vt:lpstr>
      <vt:lpstr>PowerPoint Presentation</vt:lpstr>
      <vt:lpstr>PowerPoint Presentation</vt:lpstr>
      <vt:lpstr>PowerPoint Presentation</vt:lpstr>
      <vt:lpstr>When is the disorder suspected ?</vt:lpstr>
      <vt:lpstr>PowerPoint Presentation</vt:lpstr>
      <vt:lpstr>PowerPoint Presentation</vt:lpstr>
      <vt:lpstr>History  </vt:lpstr>
      <vt:lpstr>PowerPoint Presentation</vt:lpstr>
      <vt:lpstr>PowerPoint Presentation</vt:lpstr>
      <vt:lpstr>PowerPoint Presentation</vt:lpstr>
      <vt:lpstr>DCD Questionnaire  </vt:lpstr>
      <vt:lpstr>PowerPoint Presentation</vt:lpstr>
      <vt:lpstr>DSM-5</vt:lpstr>
      <vt:lpstr>Movement Assessment Battery for Children, 2nd edition (MABC-2)</vt:lpstr>
      <vt:lpstr>PowerPoint Presentation</vt:lpstr>
      <vt:lpstr>PowerPoint Presentation</vt:lpstr>
      <vt:lpstr>Bruininks- Oserestsky Test of Motor Proficiency, 2nd edition (BOT-2)</vt:lpstr>
      <vt:lpstr>BOT-2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Multidisciplinary team setting  </vt:lpstr>
      <vt:lpstr>PowerPoint Presentation</vt:lpstr>
      <vt:lpstr>… Multidisciplinary team setting </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Developmental Coordination Disorder (DCD)</dc:title>
  <dc:creator>Microsoft Office User</dc:creator>
  <cp:lastModifiedBy>user</cp:lastModifiedBy>
  <cp:revision>55</cp:revision>
  <dcterms:created xsi:type="dcterms:W3CDTF">2021-09-16T14:18:39Z</dcterms:created>
  <dcterms:modified xsi:type="dcterms:W3CDTF">2021-12-15T08:19:31Z</dcterms:modified>
</cp:coreProperties>
</file>