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38"/>
  </p:notesMasterIdLst>
  <p:sldIdLst>
    <p:sldId id="293" r:id="rId2"/>
    <p:sldId id="256" r:id="rId3"/>
    <p:sldId id="257" r:id="rId4"/>
    <p:sldId id="264" r:id="rId5"/>
    <p:sldId id="284" r:id="rId6"/>
    <p:sldId id="265" r:id="rId7"/>
    <p:sldId id="266" r:id="rId8"/>
    <p:sldId id="285" r:id="rId9"/>
    <p:sldId id="286" r:id="rId10"/>
    <p:sldId id="287" r:id="rId11"/>
    <p:sldId id="289" r:id="rId12"/>
    <p:sldId id="290" r:id="rId13"/>
    <p:sldId id="267" r:id="rId14"/>
    <p:sldId id="258" r:id="rId15"/>
    <p:sldId id="263" r:id="rId16"/>
    <p:sldId id="259" r:id="rId17"/>
    <p:sldId id="260" r:id="rId18"/>
    <p:sldId id="261" r:id="rId19"/>
    <p:sldId id="262" r:id="rId20"/>
    <p:sldId id="268" r:id="rId21"/>
    <p:sldId id="269" r:id="rId22"/>
    <p:sldId id="270" r:id="rId23"/>
    <p:sldId id="272" r:id="rId24"/>
    <p:sldId id="273" r:id="rId25"/>
    <p:sldId id="274" r:id="rId26"/>
    <p:sldId id="275" r:id="rId27"/>
    <p:sldId id="283" r:id="rId28"/>
    <p:sldId id="276" r:id="rId29"/>
    <p:sldId id="277" r:id="rId30"/>
    <p:sldId id="278" r:id="rId31"/>
    <p:sldId id="279" r:id="rId32"/>
    <p:sldId id="280" r:id="rId33"/>
    <p:sldId id="281" r:id="rId34"/>
    <p:sldId id="291" r:id="rId35"/>
    <p:sldId id="292" r:id="rId36"/>
    <p:sldId id="2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1" d="100"/>
          <a:sy n="51" d="100"/>
        </p:scale>
        <p:origin x="1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28BB7-2D1F-495B-87C7-781A14023921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33389-E965-4A98-A931-BFF76CA9B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5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3389-E965-4A98-A931-BFF76CA9BE6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9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3389-E965-4A98-A931-BFF76CA9BE6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9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0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7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2930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18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13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99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7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0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3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3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3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5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1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9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1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553A7-90D2-4FAD-86A8-E3EFF70A31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69DC25-1485-460A-85E3-888569AC3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2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673" y="123962"/>
            <a:ext cx="4523428" cy="641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Videonystagmography</a:t>
            </a:r>
            <a:endParaRPr lang="en-US" sz="3200" dirty="0" smtClean="0"/>
          </a:p>
          <a:p>
            <a:r>
              <a:rPr lang="en-US" sz="3200" dirty="0" smtClean="0"/>
              <a:t>Caloric Test</a:t>
            </a:r>
          </a:p>
          <a:p>
            <a:r>
              <a:rPr lang="en-US" sz="3200" dirty="0" smtClean="0"/>
              <a:t>Rotational test</a:t>
            </a:r>
          </a:p>
          <a:p>
            <a:r>
              <a:rPr lang="en-US" sz="3200" dirty="0" smtClean="0"/>
              <a:t>Computerized Dynamic Platform </a:t>
            </a:r>
            <a:r>
              <a:rPr lang="en-US" sz="3200" dirty="0" err="1" smtClean="0"/>
              <a:t>Posturography</a:t>
            </a:r>
            <a:endParaRPr lang="en-US" sz="3200" dirty="0" smtClean="0"/>
          </a:p>
          <a:p>
            <a:r>
              <a:rPr lang="en-US" sz="3200" dirty="0" smtClean="0"/>
              <a:t>Vestibular- Evoked Myogenic Potential </a:t>
            </a:r>
            <a:endParaRPr lang="en-US" sz="3200" dirty="0"/>
          </a:p>
        </p:txBody>
      </p:sp>
      <p:pic>
        <p:nvPicPr>
          <p:cNvPr id="4098" name="Picture 2" descr="Vertigo in Children: What You Need to Know - You are M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73" y="404735"/>
            <a:ext cx="3357733" cy="223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112" y="2844020"/>
            <a:ext cx="3636588" cy="20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Childhood Dizziness Causes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Non-recurrent vertigo</a:t>
            </a:r>
          </a:p>
          <a:p>
            <a:r>
              <a:rPr lang="en-US" sz="3600" dirty="0" smtClean="0"/>
              <a:t>Recurrent Vertigo</a:t>
            </a:r>
          </a:p>
          <a:p>
            <a:r>
              <a:rPr lang="en-US" sz="3600" dirty="0" err="1" smtClean="0"/>
              <a:t>Nonvertiginous</a:t>
            </a:r>
            <a:r>
              <a:rPr lang="en-US" sz="3600" dirty="0" smtClean="0"/>
              <a:t> Dizziness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57" y="4100975"/>
            <a:ext cx="4323827" cy="27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591" t="23821" r="29224" b="39053"/>
          <a:stretch/>
        </p:blipFill>
        <p:spPr>
          <a:xfrm>
            <a:off x="224852" y="824459"/>
            <a:ext cx="11511250" cy="497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324" y="719528"/>
            <a:ext cx="2713219" cy="121087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Ataxia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2" y="524863"/>
            <a:ext cx="3766130" cy="2109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97" y="268155"/>
            <a:ext cx="3223792" cy="2707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" t="353" r="44502" b="-353"/>
          <a:stretch/>
        </p:blipFill>
        <p:spPr>
          <a:xfrm>
            <a:off x="460538" y="3175210"/>
            <a:ext cx="3936668" cy="3347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49" y="3175210"/>
            <a:ext cx="5602337" cy="33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Definition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15" y="1514007"/>
            <a:ext cx="10358203" cy="4527355"/>
          </a:xfrm>
        </p:spPr>
        <p:txBody>
          <a:bodyPr>
            <a:noAutofit/>
          </a:bodyPr>
          <a:lstStyle/>
          <a:p>
            <a:r>
              <a:rPr lang="en-US" sz="2400" dirty="0"/>
              <a:t>Lack of order</a:t>
            </a:r>
          </a:p>
          <a:p>
            <a:r>
              <a:rPr lang="en-US" sz="2400" dirty="0"/>
              <a:t>Disturbance in smooth performance of voluntary motor acts</a:t>
            </a:r>
          </a:p>
          <a:p>
            <a:r>
              <a:rPr lang="en-US" sz="2400" dirty="0"/>
              <a:t>Abasia ( inability to walk due to spasticity, chorea, tremor)</a:t>
            </a:r>
          </a:p>
          <a:p>
            <a:r>
              <a:rPr lang="en-US" sz="2400" dirty="0"/>
              <a:t>Asynergia (lack of coordination between parts that normally </a:t>
            </a:r>
          </a:p>
          <a:p>
            <a:pPr marL="0" indent="0">
              <a:buNone/>
            </a:pPr>
            <a:r>
              <a:rPr lang="en-US" sz="2400" dirty="0"/>
              <a:t>  act together)</a:t>
            </a:r>
          </a:p>
          <a:p>
            <a:r>
              <a:rPr lang="en-US" sz="2400" dirty="0"/>
              <a:t>Dysmetria(inability to estimate distance)</a:t>
            </a:r>
          </a:p>
          <a:p>
            <a:r>
              <a:rPr lang="en-US" sz="2400" dirty="0"/>
              <a:t>Dysdiadochokinesia</a:t>
            </a:r>
          </a:p>
          <a:p>
            <a:r>
              <a:rPr lang="en-US" sz="2400" dirty="0"/>
              <a:t>Ataxic gait</a:t>
            </a:r>
          </a:p>
          <a:p>
            <a:r>
              <a:rPr lang="en-US" sz="2400" dirty="0"/>
              <a:t>Vermal lesion→ Truncal ataxia, titubation</a:t>
            </a:r>
          </a:p>
          <a:p>
            <a:r>
              <a:rPr lang="en-US" sz="2400" dirty="0"/>
              <a:t>Hemispheric lesion→ Limb ataxia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89"/>
          <a:stretch/>
        </p:blipFill>
        <p:spPr>
          <a:xfrm>
            <a:off x="7183791" y="3509364"/>
            <a:ext cx="2631263" cy="320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Cerebellum: Little brain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95" y="1377212"/>
            <a:ext cx="6213259" cy="4664814"/>
          </a:xfrm>
        </p:spPr>
      </p:pic>
    </p:spTree>
    <p:extLst>
      <p:ext uri="{BB962C8B-B14F-4D97-AF65-F5344CB8AC3E}">
        <p14:creationId xmlns:p14="http://schemas.microsoft.com/office/powerpoint/2010/main" val="16626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Cerebellar </a:t>
            </a:r>
            <a:r>
              <a:rPr lang="en-US" b="1" dirty="0" smtClean="0"/>
              <a:t>Functions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08289"/>
            <a:ext cx="8596668" cy="2803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1.Coordination of motor movements</a:t>
            </a:r>
          </a:p>
          <a:p>
            <a:pPr marL="0" indent="0">
              <a:buNone/>
            </a:pPr>
            <a:r>
              <a:rPr lang="en-US" sz="3200" dirty="0"/>
              <a:t>2.Direct motor learning</a:t>
            </a:r>
          </a:p>
          <a:p>
            <a:pPr marL="0" indent="0">
              <a:buNone/>
            </a:pPr>
            <a:r>
              <a:rPr lang="en-US" sz="3200" dirty="0"/>
              <a:t>3.Non-motor functions: Sensory discrimination, attention, working memory, verbal learning, complex problem solving</a:t>
            </a:r>
          </a:p>
          <a:p>
            <a:pPr marL="0" indent="0">
              <a:buNone/>
            </a:pPr>
            <a:r>
              <a:rPr lang="en-US" sz="3200" dirty="0"/>
              <a:t>4. Various higher order cognitive process(Hemispheres and dentate nuclei)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8988"/>
          <a:stretch/>
        </p:blipFill>
        <p:spPr>
          <a:xfrm>
            <a:off x="7585733" y="247941"/>
            <a:ext cx="1688269" cy="300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518" y="609600"/>
            <a:ext cx="4257206" cy="13208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Diagnostic Tools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207895"/>
            <a:ext cx="8596668" cy="2833467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/>
              <a:t>History</a:t>
            </a:r>
          </a:p>
          <a:p>
            <a:r>
              <a:rPr lang="en-US" sz="3600" b="1" dirty="0" smtClean="0"/>
              <a:t>Neurologic/ General Examinations</a:t>
            </a:r>
          </a:p>
          <a:p>
            <a:r>
              <a:rPr lang="en-US" sz="3600" b="1" dirty="0" smtClean="0"/>
              <a:t>Laboratory Data</a:t>
            </a:r>
          </a:p>
          <a:p>
            <a:r>
              <a:rPr lang="en-US" sz="3600" b="1" dirty="0" smtClean="0"/>
              <a:t>Electrodiagnosis</a:t>
            </a:r>
          </a:p>
          <a:p>
            <a:r>
              <a:rPr lang="en-US" sz="3600" b="1" dirty="0" smtClean="0"/>
              <a:t>Neuroimaging (MRI)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Genetic Tests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1" y="343263"/>
            <a:ext cx="4927515" cy="21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059" y="629586"/>
            <a:ext cx="4791942" cy="1061749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Hereditary Ataxia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434715" y="1648918"/>
            <a:ext cx="85443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Two  main classes:</a:t>
            </a:r>
          </a:p>
          <a:p>
            <a:r>
              <a:rPr lang="en-US" sz="2800" dirty="0" smtClean="0"/>
              <a:t>1.Enzymatic defects: AR, presented in childhood, some are treatable</a:t>
            </a:r>
          </a:p>
          <a:p>
            <a:r>
              <a:rPr lang="en-US" sz="2800" dirty="0" smtClean="0"/>
              <a:t>2.Progressive degenerative ataxia: AR( Friedreich's, SCA), AD(SCA, Episodic ataxia, DRPLA), X- linked( FXTAS)</a:t>
            </a:r>
          </a:p>
          <a:p>
            <a:endParaRPr lang="en-US" sz="2800" dirty="0" smtClean="0"/>
          </a:p>
          <a:p>
            <a:r>
              <a:rPr lang="en-US" sz="2800" dirty="0" smtClean="0"/>
              <a:t>SCA: Spino Cerebellar Ataxia</a:t>
            </a:r>
          </a:p>
          <a:p>
            <a:r>
              <a:rPr lang="en-US" sz="2800" dirty="0" smtClean="0"/>
              <a:t>DRPLA: dentate-</a:t>
            </a:r>
            <a:r>
              <a:rPr lang="en-US" sz="2800" dirty="0" err="1" smtClean="0"/>
              <a:t>rubropallidoluysian</a:t>
            </a:r>
            <a:r>
              <a:rPr lang="en-US" sz="2800" dirty="0" smtClean="0"/>
              <a:t> atrophy</a:t>
            </a:r>
          </a:p>
          <a:p>
            <a:r>
              <a:rPr lang="en-US" sz="2800" dirty="0" smtClean="0"/>
              <a:t>FXTAS: Fragil X-associated Tremor/Ataxia Syndrome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121" y="2434612"/>
            <a:ext cx="2635493" cy="2829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15" y="191593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Autosomal Recessive Ataxia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734" y="1882099"/>
            <a:ext cx="7405141" cy="4159264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1.Friedreich ataxia(FRDA,GAA repeat +200)</a:t>
            </a:r>
          </a:p>
          <a:p>
            <a:r>
              <a:rPr lang="en-US" sz="2800" b="1" dirty="0"/>
              <a:t>2. AVED</a:t>
            </a:r>
          </a:p>
          <a:p>
            <a:r>
              <a:rPr lang="en-US" sz="2800" b="1" dirty="0"/>
              <a:t>3.AT(ATM)- ↓IgA &amp; </a:t>
            </a:r>
            <a:r>
              <a:rPr lang="en-US" sz="2800" b="1" dirty="0" err="1"/>
              <a:t>IgE</a:t>
            </a:r>
            <a:r>
              <a:rPr lang="en-US" sz="2800" b="1" dirty="0"/>
              <a:t> ,↑AFP&amp; CEA</a:t>
            </a:r>
          </a:p>
          <a:p>
            <a:r>
              <a:rPr lang="en-US" sz="2800" b="1" dirty="0"/>
              <a:t>4.AT like</a:t>
            </a:r>
          </a:p>
          <a:p>
            <a:r>
              <a:rPr lang="en-US" sz="2800" b="1" dirty="0"/>
              <a:t>5. AOA1(APTX, aprataxin)- ↑ </a:t>
            </a:r>
            <a:r>
              <a:rPr lang="en-US" sz="2800" b="1" dirty="0" err="1"/>
              <a:t>chol</a:t>
            </a:r>
            <a:r>
              <a:rPr lang="en-US" sz="2800" b="1" dirty="0"/>
              <a:t>, ↓</a:t>
            </a:r>
            <a:r>
              <a:rPr lang="en-US" sz="2800" b="1" dirty="0" err="1"/>
              <a:t>Alb</a:t>
            </a:r>
            <a:endParaRPr lang="en-US" sz="2800" b="1" dirty="0"/>
          </a:p>
          <a:p>
            <a:r>
              <a:rPr lang="en-US" sz="2800" b="1" dirty="0"/>
              <a:t>6. AOA2(SETX, senataxin)- ↑AFP</a:t>
            </a:r>
          </a:p>
          <a:p>
            <a:r>
              <a:rPr lang="en-US" sz="2800" b="1" dirty="0"/>
              <a:t>7. SCA(Spino Cerebellar Ataxia)- more than 17 types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797" y="2529337"/>
            <a:ext cx="4065512" cy="310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97" y="314794"/>
            <a:ext cx="9233940" cy="1379096"/>
          </a:xfrm>
        </p:spPr>
        <p:txBody>
          <a:bodyPr/>
          <a:lstStyle/>
          <a:p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Genetics in Ataxia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103" y="1693890"/>
            <a:ext cx="8973434" cy="185877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Bahnschrift" panose="020B0502040204020203" pitchFamily="34" charset="0"/>
              </a:rPr>
              <a:t>Zahra Rezaei, Pediatric Neurologist, MD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Bahnschrift" panose="020B0502040204020203" pitchFamily="34" charset="0"/>
              </a:rPr>
              <a:t>December 2021</a:t>
            </a:r>
            <a:endParaRPr lang="en-US" sz="3200" b="1" dirty="0" smtClean="0">
              <a:solidFill>
                <a:schemeClr val="accent1"/>
              </a:solidFill>
              <a:latin typeface="Bahnschrift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Researchers use genetics to identify potential drugs for early management  of COVI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3" y="3072987"/>
            <a:ext cx="4542659" cy="350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547" r="17197"/>
          <a:stretch/>
        </p:blipFill>
        <p:spPr>
          <a:xfrm>
            <a:off x="6231249" y="3072987"/>
            <a:ext cx="3356009" cy="35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Autosomal Dominant Ataxia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1- SCA( more than 40 types)</a:t>
            </a:r>
          </a:p>
          <a:p>
            <a:r>
              <a:rPr lang="en-US" sz="2800" dirty="0"/>
              <a:t>2-Episodic ataxia type ( 8 types)- Ionic channel involvement- acetazolamide- EA2 &amp; FHM( CACNA1A)</a:t>
            </a:r>
          </a:p>
          <a:p>
            <a:r>
              <a:rPr lang="en-US" sz="2800" dirty="0"/>
              <a:t>3.Hereditary spastic ataxia( AR,AD,X-linked)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399" y="3561330"/>
            <a:ext cx="3335889" cy="31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4" y="609600"/>
            <a:ext cx="8899248" cy="1320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X-Linked Ataxia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374754" y="2690336"/>
            <a:ext cx="8769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en-US" sz="3200" dirty="0" smtClean="0"/>
              <a:t>FXTAS</a:t>
            </a:r>
          </a:p>
          <a:p>
            <a:r>
              <a:rPr lang="en-US" sz="3200" dirty="0" smtClean="0"/>
              <a:t>Fragile X- associated Tremor/Ataxia syndrome</a:t>
            </a:r>
          </a:p>
          <a:p>
            <a:pPr>
              <a:buFontTx/>
              <a:buChar char="-"/>
            </a:pPr>
            <a:r>
              <a:rPr lang="en-US" sz="3200" dirty="0" smtClean="0"/>
              <a:t>Older relative of fragile x syndrome children</a:t>
            </a:r>
          </a:p>
          <a:p>
            <a:pPr>
              <a:buFontTx/>
              <a:buChar char="-"/>
            </a:pPr>
            <a:r>
              <a:rPr lang="en-US" sz="3200" dirty="0" smtClean="0"/>
              <a:t> gene: FMR1</a:t>
            </a:r>
          </a:p>
          <a:p>
            <a:pPr>
              <a:buFontTx/>
              <a:buChar char="-"/>
            </a:pPr>
            <a:r>
              <a:rPr lang="en-US" sz="3200" dirty="0" smtClean="0"/>
              <a:t>CGG repeat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95" y="229381"/>
            <a:ext cx="3560905" cy="29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Neuroimaging /MRI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349" y="1437416"/>
            <a:ext cx="5835232" cy="461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/>
              <a:t>Vermis Atrophy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 descr="Sagittal T1 sequence images revealed significant cerebellar atrophy,... | 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29" y="1930400"/>
            <a:ext cx="3483251" cy="34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9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Cerebellar Atrophy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290" name="Picture 2" descr="Differential diagnosis of cerebellar atrophy in childhood - European  Journal of Paediatric Neur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24094"/>
            <a:ext cx="6191420" cy="32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taxia-telangiectasia: the pattern of cerebellar atrophy on MRI |  Springer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95" y="1624093"/>
            <a:ext cx="2971137" cy="32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Upper Cervical Atrophy </a:t>
            </a:r>
            <a:endParaRPr lang="en-US" sz="4400" dirty="0"/>
          </a:p>
        </p:txBody>
      </p:sp>
      <p:pic>
        <p:nvPicPr>
          <p:cNvPr id="13314" name="Picture 2" descr="Diagnosis and management of progressive ataxia in adults | Practical  Neurolo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48" y="2430751"/>
            <a:ext cx="4709626" cy="40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Diagnostic Algorithm in Ataxia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76" y="1673042"/>
            <a:ext cx="7492305" cy="49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11" t="19724" r="9868" b="40317"/>
          <a:stretch/>
        </p:blipFill>
        <p:spPr>
          <a:xfrm>
            <a:off x="524656" y="224850"/>
            <a:ext cx="8896546" cy="3462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95" y="3687579"/>
            <a:ext cx="3116080" cy="311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26" t="18289" r="21043" b="51383"/>
          <a:stretch/>
        </p:blipFill>
        <p:spPr>
          <a:xfrm>
            <a:off x="254834" y="683496"/>
            <a:ext cx="9158990" cy="31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Non-hereditary/acute Ataxia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1.Viruses(rubella, varicella, coxaki)</a:t>
            </a:r>
          </a:p>
          <a:p>
            <a:r>
              <a:rPr lang="en-US" sz="2400" dirty="0"/>
              <a:t>2.Trauma</a:t>
            </a:r>
          </a:p>
          <a:p>
            <a:r>
              <a:rPr lang="en-US" sz="2400" dirty="0"/>
              <a:t>3.Toxins(Alcohol, barbiturates, AED)</a:t>
            </a:r>
          </a:p>
          <a:p>
            <a:r>
              <a:rPr lang="en-US" sz="2400" dirty="0"/>
              <a:t>4. Congenital malformation(Chiari, Dandy-Walker)</a:t>
            </a:r>
          </a:p>
          <a:p>
            <a:r>
              <a:rPr lang="en-US" sz="2400" dirty="0"/>
              <a:t>5.Tumors(pontine glioma, angioblastoma)</a:t>
            </a:r>
          </a:p>
          <a:p>
            <a:r>
              <a:rPr lang="en-US" sz="2400" dirty="0"/>
              <a:t>6.Metabolic(hypothyroidism)</a:t>
            </a:r>
          </a:p>
          <a:p>
            <a:r>
              <a:rPr lang="en-US" sz="2400" dirty="0"/>
              <a:t>7.Autoimmune disorders( gluten sensitivity)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18" y="1270000"/>
            <a:ext cx="2728210" cy="2048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981" y="4351129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48" y="2555536"/>
            <a:ext cx="289036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Goals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55" y="2713220"/>
            <a:ext cx="9443803" cy="385247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/>
              <a:t>Differential </a:t>
            </a:r>
            <a:r>
              <a:rPr lang="en-US" sz="3600" b="1" dirty="0"/>
              <a:t>Diagnosis in </a:t>
            </a:r>
            <a:r>
              <a:rPr lang="en-US" sz="3600" b="1" dirty="0" smtClean="0"/>
              <a:t>Ataxia</a:t>
            </a:r>
          </a:p>
          <a:p>
            <a:r>
              <a:rPr lang="en-US" sz="3600" b="1" dirty="0" smtClean="0"/>
              <a:t> Definition of Ataxia</a:t>
            </a:r>
          </a:p>
          <a:p>
            <a:r>
              <a:rPr lang="en-US" sz="3600" b="1" dirty="0" smtClean="0"/>
              <a:t> Diagnostic tools </a:t>
            </a:r>
            <a:endParaRPr lang="en-US" sz="3600" b="1" dirty="0"/>
          </a:p>
          <a:p>
            <a:r>
              <a:rPr lang="en-US" sz="3600" b="1" dirty="0" smtClean="0"/>
              <a:t>Diagnostic Algorithm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041" y="300219"/>
            <a:ext cx="4014480" cy="22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66" t="21773" r="12173" b="37653"/>
          <a:stretch/>
        </p:blipFill>
        <p:spPr>
          <a:xfrm>
            <a:off x="284812" y="1229194"/>
            <a:ext cx="10727504" cy="36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991" t="12345" r="20237" b="54253"/>
          <a:stretch/>
        </p:blipFill>
        <p:spPr>
          <a:xfrm>
            <a:off x="479684" y="494675"/>
            <a:ext cx="10091043" cy="38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034" t="13079" r="20243" b="58610"/>
          <a:stretch/>
        </p:blipFill>
        <p:spPr>
          <a:xfrm>
            <a:off x="239842" y="1019330"/>
            <a:ext cx="10572864" cy="33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51" t="11731" r="12172" b="32121"/>
          <a:stretch/>
        </p:blipFill>
        <p:spPr>
          <a:xfrm>
            <a:off x="554635" y="359762"/>
            <a:ext cx="11174674" cy="530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Abbreviations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66" y="1708879"/>
            <a:ext cx="8764336" cy="433248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SANDO (Sensory Ataxic Neuropathy, Dysarthria, </a:t>
            </a:r>
            <a:r>
              <a:rPr lang="en-US" sz="2400" dirty="0" err="1"/>
              <a:t>Ophthalmoparesis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Autosomal recessive spastic ataxia of Charlevoix-Saguenay (ARSACS</a:t>
            </a:r>
            <a:r>
              <a:rPr lang="en-US" sz="2400" dirty="0" smtClean="0"/>
              <a:t>)</a:t>
            </a:r>
          </a:p>
          <a:p>
            <a:r>
              <a:rPr lang="pt-BR" sz="2400" dirty="0"/>
              <a:t>A</a:t>
            </a:r>
            <a:r>
              <a:rPr lang="pt-BR" sz="2400" dirty="0" smtClean="0"/>
              <a:t>utosomal </a:t>
            </a:r>
            <a:r>
              <a:rPr lang="pt-BR" sz="2400" dirty="0"/>
              <a:t>recessive cerebellar ataxia type 1 (</a:t>
            </a:r>
            <a:r>
              <a:rPr lang="pt-BR" sz="2400" dirty="0" smtClean="0"/>
              <a:t>ARCA-1)</a:t>
            </a:r>
          </a:p>
          <a:p>
            <a:r>
              <a:rPr lang="en-US" sz="2400" dirty="0" err="1"/>
              <a:t>Niemann</a:t>
            </a:r>
            <a:r>
              <a:rPr lang="en-US" sz="2400" dirty="0"/>
              <a:t>-Pick disease type C (</a:t>
            </a:r>
            <a:r>
              <a:rPr lang="en-US" sz="2400" dirty="0" smtClean="0"/>
              <a:t>NPC)</a:t>
            </a:r>
          </a:p>
          <a:p>
            <a:r>
              <a:rPr lang="en-US" sz="2400" dirty="0"/>
              <a:t>Ataxia with vitamin E deficiency (AVED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Congenital disorder of glycosylation type </a:t>
            </a:r>
            <a:r>
              <a:rPr lang="en-US" sz="2400" dirty="0" err="1"/>
              <a:t>Ia</a:t>
            </a:r>
            <a:r>
              <a:rPr lang="en-US" sz="2400" dirty="0"/>
              <a:t> (CDG-</a:t>
            </a:r>
            <a:r>
              <a:rPr lang="en-US" sz="2400" dirty="0" err="1"/>
              <a:t>Ia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AT: Ataxia-telangiectasia </a:t>
            </a:r>
            <a:endParaRPr lang="en-US" sz="2400" dirty="0" smtClean="0"/>
          </a:p>
          <a:p>
            <a:r>
              <a:rPr lang="en-US" sz="2400" dirty="0"/>
              <a:t>AOA1,2: Ataxia with oculomotor apraxia </a:t>
            </a:r>
            <a:r>
              <a:rPr lang="en-US" sz="2400" dirty="0" smtClean="0"/>
              <a:t>1,2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242" y="118009"/>
            <a:ext cx="3459432" cy="230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st of us feel sleepy in the afternoon. Why can't work fit round that? |  Andre Spicer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37" y="327936"/>
            <a:ext cx="3007350" cy="30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4" y="327936"/>
            <a:ext cx="4577121" cy="300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29" y="3447738"/>
            <a:ext cx="5446470" cy="30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an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58" y="344774"/>
            <a:ext cx="7739526" cy="542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Dizziness</a:t>
            </a:r>
            <a:endParaRPr lang="en-US" sz="4400" b="1" dirty="0"/>
          </a:p>
        </p:txBody>
      </p:sp>
      <p:pic>
        <p:nvPicPr>
          <p:cNvPr id="6146" name="Picture 2" descr="Dizziness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51" y="331789"/>
            <a:ext cx="3554992" cy="26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8893" y="1768839"/>
            <a:ext cx="51601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Dizziness is a term used to describe a range of sensations, such as feeling faint, woozy, weak or unsteady.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Light </a:t>
            </a:r>
            <a:r>
              <a:rPr lang="en-US" sz="3200" b="1" dirty="0"/>
              <a:t>headedness, presyncopal symptoms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49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Different presentation in different 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84" y="1930401"/>
            <a:ext cx="8944218" cy="4110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Infant</a:t>
            </a:r>
          </a:p>
          <a:p>
            <a:r>
              <a:rPr lang="en-US" sz="3600" dirty="0" smtClean="0"/>
              <a:t>Toddler</a:t>
            </a:r>
          </a:p>
          <a:p>
            <a:r>
              <a:rPr lang="en-US" sz="3600" dirty="0" smtClean="0"/>
              <a:t>Preschool children</a:t>
            </a:r>
          </a:p>
          <a:p>
            <a:r>
              <a:rPr lang="en-US" sz="3600" dirty="0" smtClean="0"/>
              <a:t>Nausea/vomiting </a:t>
            </a:r>
            <a:r>
              <a:rPr lang="hy-AM" sz="3600" dirty="0" smtClean="0"/>
              <a:t>֎</a:t>
            </a:r>
            <a:r>
              <a:rPr lang="en-US" sz="3600" dirty="0" smtClean="0"/>
              <a:t> vestibular abnormality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81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Vertigo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2160589"/>
            <a:ext cx="6535711" cy="388077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02124"/>
                </a:solidFill>
                <a:latin typeface="arial" panose="020B0604020202020204" pitchFamily="34" charset="0"/>
              </a:rPr>
              <a:t>Dizziness that creates the false sense that you or your surroundings are spinning or moving is called vertigo.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622" t="3878" r="6546" b="6920"/>
          <a:stretch/>
        </p:blipFill>
        <p:spPr>
          <a:xfrm>
            <a:off x="6580682" y="609600"/>
            <a:ext cx="2983042" cy="47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Posterior Column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44" y="1663909"/>
            <a:ext cx="8884258" cy="4377454"/>
          </a:xfrm>
        </p:spPr>
        <p:txBody>
          <a:bodyPr>
            <a:normAutofit/>
          </a:bodyPr>
          <a:lstStyle/>
          <a:p>
            <a:r>
              <a:rPr lang="en-US" sz="3200" b="1" dirty="0"/>
              <a:t>ascending sensory pathways that carry information about tactile sensations and proprioception</a:t>
            </a:r>
            <a:r>
              <a:rPr lang="en-US" sz="3200" dirty="0" smtClean="0"/>
              <a:t>.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895" y="3412537"/>
            <a:ext cx="5751313" cy="31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75" y="1573967"/>
            <a:ext cx="8779327" cy="44673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History</a:t>
            </a:r>
          </a:p>
          <a:p>
            <a:r>
              <a:rPr lang="en-US" sz="2800" dirty="0" smtClean="0"/>
              <a:t>Examination</a:t>
            </a:r>
          </a:p>
          <a:p>
            <a:r>
              <a:rPr lang="en-US" sz="2800" dirty="0" smtClean="0"/>
              <a:t>Laboratory workup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277" y="1753849"/>
            <a:ext cx="5516379" cy="34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514007"/>
            <a:ext cx="7360171" cy="452735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Patient’s words </a:t>
            </a:r>
          </a:p>
          <a:p>
            <a:r>
              <a:rPr lang="en-US" sz="3200" dirty="0" smtClean="0"/>
              <a:t>Associated sign/symptoms: nausea, vomiting, hearing loss, tinnitus, seizure, altered consciousness, cranial nerve involvement, numbness, nystagmus,</a:t>
            </a:r>
          </a:p>
          <a:p>
            <a:r>
              <a:rPr lang="en-US" sz="3200" dirty="0" smtClean="0"/>
              <a:t>Onset/Duration/ Frequency</a:t>
            </a:r>
          </a:p>
          <a:p>
            <a:r>
              <a:rPr lang="en-US" sz="3200" dirty="0" smtClean="0"/>
              <a:t>Triggering factors: change in position, sleep deprivation, coughing/sneezing, emotional stressor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3892446"/>
            <a:ext cx="4114652" cy="27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</TotalTime>
  <Words>555</Words>
  <Application>Microsoft Office PowerPoint</Application>
  <PresentationFormat>Widescreen</PresentationFormat>
  <Paragraphs>114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Algerian</vt:lpstr>
      <vt:lpstr>Arial</vt:lpstr>
      <vt:lpstr>Arial</vt:lpstr>
      <vt:lpstr>Bahnschrift</vt:lpstr>
      <vt:lpstr>Calibri</vt:lpstr>
      <vt:lpstr>Trebuchet MS</vt:lpstr>
      <vt:lpstr>Wingdings</vt:lpstr>
      <vt:lpstr>Wingdings 3</vt:lpstr>
      <vt:lpstr>Facet</vt:lpstr>
      <vt:lpstr>PowerPoint Presentation</vt:lpstr>
      <vt:lpstr>Genetics in Ataxia</vt:lpstr>
      <vt:lpstr>Goals</vt:lpstr>
      <vt:lpstr>Dizziness</vt:lpstr>
      <vt:lpstr>Different presentation in different ages</vt:lpstr>
      <vt:lpstr>Vertigo </vt:lpstr>
      <vt:lpstr>Posterior Column </vt:lpstr>
      <vt:lpstr>Evaluation</vt:lpstr>
      <vt:lpstr>History</vt:lpstr>
      <vt:lpstr> Evaluation</vt:lpstr>
      <vt:lpstr>Childhood Dizziness Causes</vt:lpstr>
      <vt:lpstr>PowerPoint Presentation</vt:lpstr>
      <vt:lpstr>Ataxia</vt:lpstr>
      <vt:lpstr>Definition </vt:lpstr>
      <vt:lpstr>Cerebellum: Little brain</vt:lpstr>
      <vt:lpstr>Cerebellar Functions</vt:lpstr>
      <vt:lpstr>Diagnostic Tools</vt:lpstr>
      <vt:lpstr>Hereditary Ataxia</vt:lpstr>
      <vt:lpstr>Autosomal Recessive Ataxia</vt:lpstr>
      <vt:lpstr>Autosomal Dominant Ataxia</vt:lpstr>
      <vt:lpstr>X-Linked Ataxia</vt:lpstr>
      <vt:lpstr>Neuroimaging /MRI</vt:lpstr>
      <vt:lpstr>Vermis Atrophy </vt:lpstr>
      <vt:lpstr>Cerebellar Atrophy </vt:lpstr>
      <vt:lpstr>Upper Cervical Atrophy </vt:lpstr>
      <vt:lpstr>Diagnostic Algorithm in Ataxia</vt:lpstr>
      <vt:lpstr>PowerPoint Presentation</vt:lpstr>
      <vt:lpstr>PowerPoint Presentation</vt:lpstr>
      <vt:lpstr>Non-hereditary/acute Ataxia</vt:lpstr>
      <vt:lpstr>PowerPoint Presentation</vt:lpstr>
      <vt:lpstr>PowerPoint Presentation</vt:lpstr>
      <vt:lpstr>PowerPoint Presentation</vt:lpstr>
      <vt:lpstr>PowerPoint Presentation</vt:lpstr>
      <vt:lpstr>Abbreviations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in Ataxia</dc:title>
  <dc:creator>zahra rezaii</dc:creator>
  <cp:lastModifiedBy>zahra rezaii</cp:lastModifiedBy>
  <cp:revision>30</cp:revision>
  <dcterms:created xsi:type="dcterms:W3CDTF">2021-08-19T17:41:57Z</dcterms:created>
  <dcterms:modified xsi:type="dcterms:W3CDTF">2021-12-13T20:05:16Z</dcterms:modified>
</cp:coreProperties>
</file>